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63" r:id="rId4"/>
    <p:sldId id="259" r:id="rId5"/>
    <p:sldId id="265" r:id="rId6"/>
    <p:sldId id="268" r:id="rId7"/>
    <p:sldId id="270" r:id="rId8"/>
    <p:sldId id="280" r:id="rId9"/>
    <p:sldId id="281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6" r:id="rId18"/>
    <p:sldId id="365" r:id="rId19"/>
    <p:sldId id="367" r:id="rId20"/>
    <p:sldId id="440" r:id="rId21"/>
    <p:sldId id="294" r:id="rId22"/>
    <p:sldId id="370" r:id="rId23"/>
    <p:sldId id="371" r:id="rId24"/>
    <p:sldId id="372" r:id="rId25"/>
    <p:sldId id="374" r:id="rId26"/>
    <p:sldId id="375" r:id="rId27"/>
    <p:sldId id="376" r:id="rId28"/>
    <p:sldId id="377" r:id="rId29"/>
    <p:sldId id="378" r:id="rId30"/>
    <p:sldId id="380" r:id="rId31"/>
    <p:sldId id="382" r:id="rId32"/>
    <p:sldId id="383" r:id="rId33"/>
    <p:sldId id="384" r:id="rId34"/>
    <p:sldId id="385" r:id="rId35"/>
    <p:sldId id="389" r:id="rId36"/>
    <p:sldId id="325" r:id="rId37"/>
    <p:sldId id="328" r:id="rId38"/>
    <p:sldId id="329" r:id="rId39"/>
    <p:sldId id="332" r:id="rId40"/>
    <p:sldId id="333" r:id="rId41"/>
    <p:sldId id="336" r:id="rId42"/>
    <p:sldId id="338" r:id="rId43"/>
    <p:sldId id="341" r:id="rId44"/>
    <p:sldId id="342" r:id="rId45"/>
    <p:sldId id="344" r:id="rId46"/>
    <p:sldId id="346" r:id="rId47"/>
    <p:sldId id="351" r:id="rId48"/>
    <p:sldId id="353" r:id="rId49"/>
    <p:sldId id="352" r:id="rId50"/>
    <p:sldId id="264" r:id="rId51"/>
    <p:sldId id="256" r:id="rId52"/>
    <p:sldId id="396" r:id="rId53"/>
    <p:sldId id="438" r:id="rId54"/>
    <p:sldId id="398" r:id="rId55"/>
    <p:sldId id="402" r:id="rId56"/>
    <p:sldId id="403" r:id="rId57"/>
    <p:sldId id="405" r:id="rId58"/>
    <p:sldId id="406" r:id="rId59"/>
    <p:sldId id="407" r:id="rId60"/>
    <p:sldId id="257" r:id="rId61"/>
    <p:sldId id="408" r:id="rId62"/>
    <p:sldId id="409" r:id="rId63"/>
    <p:sldId id="410" r:id="rId64"/>
    <p:sldId id="411" r:id="rId65"/>
    <p:sldId id="413" r:id="rId66"/>
    <p:sldId id="414" r:id="rId67"/>
    <p:sldId id="415" r:id="rId68"/>
    <p:sldId id="417" r:id="rId69"/>
    <p:sldId id="418" r:id="rId70"/>
    <p:sldId id="419" r:id="rId71"/>
    <p:sldId id="421" r:id="rId72"/>
    <p:sldId id="422" r:id="rId73"/>
    <p:sldId id="424" r:id="rId74"/>
    <p:sldId id="425" r:id="rId75"/>
    <p:sldId id="426" r:id="rId76"/>
    <p:sldId id="427" r:id="rId77"/>
    <p:sldId id="428" r:id="rId78"/>
    <p:sldId id="429" r:id="rId79"/>
    <p:sldId id="431" r:id="rId80"/>
    <p:sldId id="441" r:id="rId81"/>
    <p:sldId id="439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61B0-7C93-4DFD-A10A-4A1BAF846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C14E-E1EA-4A94-B746-F7A1AFA164AF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B28C-66DA-4E4C-B60C-DFDB77B3C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2.wav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3.wav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4.wav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5.wav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6.wav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7.wav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8.wav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9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0.wav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1.wav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2.wav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3.wav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4.wav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5.wav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6.wav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7.wav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8.wav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9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0.wav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1.wav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2.wav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3.wav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4.wav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5.wav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6.wav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7.wav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8.wav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9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0.wav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1.wav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2.wav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3.wav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4.wav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5.wav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6.wav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7.wav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8.wav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9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0.wav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1.wav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2.wav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3.wav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4.wav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5.wav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6.wav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7.wav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8.wav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9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0.wav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hera-band.com/" TargetMode="Externa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81.wav"/><Relationship Id="rId6" Type="http://schemas.openxmlformats.org/officeDocument/2006/relationships/hyperlink" Target="http://www.ncchiro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Algorithm for the Chiropractic Treatment of Spine Related Pain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467600" cy="4038600"/>
          </a:xfrm>
          <a:prstGeom prst="rect">
            <a:avLst/>
          </a:prstGeom>
        </p:spPr>
      </p:pic>
      <p:pic>
        <p:nvPicPr>
          <p:cNvPr id="8" name="~PP80.WAV">
            <a:hlinkClick r:id="" action="ppaction://media"/>
          </p:cNvPr>
          <p:cNvPicPr>
            <a:picLocks noRot="1" noChangeAspect="1"/>
          </p:cNvPicPr>
          <p:nvPr>
            <a:wavAudioFile r:embed="rId1" name="~PP8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grpSp>
        <p:nvGrpSpPr>
          <p:cNvPr id="2" name="Group 68"/>
          <p:cNvGrpSpPr/>
          <p:nvPr/>
        </p:nvGrpSpPr>
        <p:grpSpPr>
          <a:xfrm>
            <a:off x="4508863" y="920931"/>
            <a:ext cx="1676400" cy="1219200"/>
            <a:chOff x="2669178" y="1014548"/>
            <a:chExt cx="1676400" cy="1219200"/>
          </a:xfrm>
          <a:solidFill>
            <a:srgbClr val="FFFFFF"/>
          </a:solidFill>
        </p:grpSpPr>
        <p:sp>
          <p:nvSpPr>
            <p:cNvPr id="70" name="Flowchart: Decision 69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9178" y="1471748"/>
              <a:ext cx="1676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Is co-management required?</a:t>
              </a:r>
              <a:endParaRPr lang="en-US" sz="105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5" name="~PP3170.WAV">
            <a:hlinkClick r:id="" action="ppaction://media"/>
          </p:cNvPr>
          <p:cNvPicPr>
            <a:picLocks noRot="1" noChangeAspect="1"/>
          </p:cNvPicPr>
          <p:nvPr>
            <a:wavAudioFile r:embed="rId1" name="~PP317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3" name="~PP1624.WAV">
            <a:hlinkClick r:id="" action="ppaction://media"/>
          </p:cNvPr>
          <p:cNvPicPr>
            <a:picLocks noRot="1" noChangeAspect="1"/>
          </p:cNvPicPr>
          <p:nvPr>
            <a:wavAudioFile r:embed="rId1" name="~PP162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3" name="~PP3097.WAV">
            <a:hlinkClick r:id="" action="ppaction://media"/>
          </p:cNvPr>
          <p:cNvPicPr>
            <a:picLocks noRot="1" noChangeAspect="1"/>
          </p:cNvPicPr>
          <p:nvPr>
            <a:wavAudioFile r:embed="rId1" name="~PP309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3" name="~PP1816.WAV">
            <a:hlinkClick r:id="" action="ppaction://media"/>
          </p:cNvPr>
          <p:cNvPicPr>
            <a:picLocks noRot="1" noChangeAspect="1"/>
          </p:cNvPicPr>
          <p:nvPr>
            <a:wavAudioFile r:embed="rId1" name="~PP18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chemeClr val="bg1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chemeClr val="bg1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3" name="~PP2663.WAV">
            <a:hlinkClick r:id="" action="ppaction://media"/>
          </p:cNvPr>
          <p:cNvPicPr>
            <a:picLocks noRot="1" noChangeAspect="1"/>
          </p:cNvPicPr>
          <p:nvPr>
            <a:wavAudioFile r:embed="rId1" name="~PP266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rgbClr val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1" name="~PP3668.WAV">
            <a:hlinkClick r:id="" action="ppaction://media"/>
          </p:cNvPr>
          <p:cNvPicPr>
            <a:picLocks noRot="1" noChangeAspect="1"/>
          </p:cNvPicPr>
          <p:nvPr>
            <a:wavAudioFile r:embed="rId1" name="~PP366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rgbClr val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1630.WAV">
            <a:hlinkClick r:id="" action="ppaction://media"/>
          </p:cNvPr>
          <p:cNvPicPr>
            <a:picLocks noRot="1" noChangeAspect="1"/>
          </p:cNvPicPr>
          <p:nvPr>
            <a:wavAudioFile r:embed="rId1" name="~PP16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58" name="~PP2534.WAV">
            <a:hlinkClick r:id="" action="ppaction://media"/>
          </p:cNvPr>
          <p:cNvPicPr>
            <a:picLocks noRot="1" noChangeAspect="1"/>
          </p:cNvPicPr>
          <p:nvPr>
            <a:wavAudioFile r:embed="rId1" name="~PP253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58" name="~PP897.WAV">
            <a:hlinkClick r:id="" action="ppaction://media"/>
          </p:cNvPr>
          <p:cNvPicPr>
            <a:picLocks noRot="1" noChangeAspect="1"/>
          </p:cNvPicPr>
          <p:nvPr>
            <a:wavAudioFile r:embed="rId1" name="~PP89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58" name="~PP2977.WAV">
            <a:hlinkClick r:id="" action="ppaction://media"/>
          </p:cNvPr>
          <p:cNvPicPr>
            <a:picLocks noRot="1" noChangeAspect="1"/>
          </p:cNvPicPr>
          <p:nvPr>
            <a:wavAudioFile r:embed="rId1" name="~PP297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cap="small" dirty="0" smtClean="0"/>
              <a:t>Algorithms for the Chiropractic Management of Acute and Chronic Spine-Related Pain,  Gregory A. Baker, DC, Ronald J. </a:t>
            </a:r>
            <a:r>
              <a:rPr lang="en-US" cap="small" dirty="0" err="1" smtClean="0"/>
              <a:t>Farabaugh</a:t>
            </a:r>
            <a:r>
              <a:rPr lang="en-US" cap="small" dirty="0" smtClean="0"/>
              <a:t>, DC, Thomas J. </a:t>
            </a:r>
            <a:r>
              <a:rPr lang="en-US" cap="small" dirty="0" err="1" smtClean="0"/>
              <a:t>Augat</a:t>
            </a:r>
            <a:r>
              <a:rPr lang="en-US" cap="small" dirty="0" smtClean="0"/>
              <a:t>, DC, MS, CCSP, FASA, Cheryl Hawk, DC, PhD; </a:t>
            </a:r>
            <a:r>
              <a:rPr lang="en-US" dirty="0" smtClean="0"/>
              <a:t> </a:t>
            </a:r>
            <a:r>
              <a:rPr lang="en-US" sz="3100" cap="small" dirty="0" smtClean="0"/>
              <a:t>TOPICS IN INTEGRATIVE HEALTH CARE [ISSN 2158-4222] – VOL 3(4) , Dec 2012.</a:t>
            </a:r>
          </a:p>
          <a:p>
            <a:r>
              <a:rPr lang="en-US" cap="small" dirty="0" smtClean="0"/>
              <a:t>Chiropractic Management of Low Back Disorders: Report from a Consensus Process, </a:t>
            </a:r>
            <a:r>
              <a:rPr lang="en-US" dirty="0" smtClean="0"/>
              <a:t>G. Globe, MBA, DC, PhD, C. Morris, DC, W. Whalen, DC, R </a:t>
            </a:r>
            <a:r>
              <a:rPr lang="en-US" dirty="0" err="1" smtClean="0"/>
              <a:t>Farabaugh</a:t>
            </a:r>
            <a:r>
              <a:rPr lang="en-US" dirty="0" smtClean="0"/>
              <a:t>, DC, and C. Hawk, DC, PhD; JMPT, November/December 2008</a:t>
            </a:r>
          </a:p>
          <a:p>
            <a:r>
              <a:rPr lang="en-US" cap="small" dirty="0" smtClean="0"/>
              <a:t>Management of Chronic Spine-Related Conditions: Consensus Recommendations of a Multidisciplinary Panel, </a:t>
            </a:r>
            <a:r>
              <a:rPr lang="en-US" dirty="0" smtClean="0"/>
              <a:t>R. </a:t>
            </a:r>
            <a:r>
              <a:rPr lang="en-US" dirty="0" err="1" smtClean="0"/>
              <a:t>Farabaugh</a:t>
            </a:r>
            <a:r>
              <a:rPr lang="en-US" dirty="0" smtClean="0"/>
              <a:t>, DC, M. </a:t>
            </a:r>
            <a:r>
              <a:rPr lang="en-US" dirty="0" err="1" smtClean="0"/>
              <a:t>Dehen</a:t>
            </a:r>
            <a:r>
              <a:rPr lang="en-US" dirty="0" smtClean="0"/>
              <a:t>, DC, and C. Hawk, DC, PhD; JMPT, Volume 33, Number 7, Sept. 2010.</a:t>
            </a:r>
            <a:endParaRPr lang="en-US" cap="small" dirty="0"/>
          </a:p>
        </p:txBody>
      </p:sp>
      <p:pic>
        <p:nvPicPr>
          <p:cNvPr id="6" name="~PP1523.WAV">
            <a:hlinkClick r:id="" action="ppaction://media"/>
          </p:cNvPr>
          <p:cNvPicPr>
            <a:picLocks noRot="1" noChangeAspect="1"/>
          </p:cNvPicPr>
          <p:nvPr>
            <a:wavAudioFile r:embed="rId1" name="~PP152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or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sp>
        <p:nvSpPr>
          <p:cNvPr id="70" name="Flowchart: Decision 69"/>
          <p:cNvSpPr/>
          <p:nvPr/>
        </p:nvSpPr>
        <p:spPr>
          <a:xfrm>
            <a:off x="4582885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8863" y="1378131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co-management required?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Decision 91"/>
          <p:cNvSpPr/>
          <p:nvPr/>
        </p:nvSpPr>
        <p:spPr>
          <a:xfrm>
            <a:off x="1497874" y="3450770"/>
            <a:ext cx="1421674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724488" y="3755570"/>
            <a:ext cx="99624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Improvement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Evident at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Midpoint?</a:t>
            </a:r>
            <a:endParaRPr lang="en-US" sz="1050" dirty="0"/>
          </a:p>
        </p:txBody>
      </p: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Decision 106"/>
          <p:cNvSpPr/>
          <p:nvPr/>
        </p:nvSpPr>
        <p:spPr>
          <a:xfrm>
            <a:off x="1613263" y="4835433"/>
            <a:ext cx="1197430" cy="10668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84326" y="5168808"/>
            <a:ext cx="819294" cy="36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Symptoms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Resolved?</a:t>
            </a:r>
            <a:endParaRPr lang="en-US" sz="1050" dirty="0"/>
          </a:p>
        </p:txBody>
      </p: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57" name="~PP2102.WAV">
            <a:hlinkClick r:id="" action="ppaction://media"/>
          </p:cNvPr>
          <p:cNvPicPr>
            <a:picLocks noRot="1" noChangeAspect="1"/>
          </p:cNvPicPr>
          <p:nvPr>
            <a:wavAudioFile r:embed="rId1" name="~PP21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593.WAV">
            <a:hlinkClick r:id="" action="ppaction://media"/>
          </p:cNvPr>
          <p:cNvPicPr>
            <a:picLocks noRot="1" noChangeAspect="1"/>
          </p:cNvPicPr>
          <p:nvPr>
            <a:wavAudioFile r:embed="rId1" name="~PP59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30.WAV">
            <a:hlinkClick r:id="" action="ppaction://media"/>
          </p:cNvPr>
          <p:cNvPicPr>
            <a:picLocks noRot="1" noChangeAspect="1"/>
          </p:cNvPicPr>
          <p:nvPr>
            <a:wavAudioFile r:embed="rId1" name="~PP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967.WAV">
            <a:hlinkClick r:id="" action="ppaction://media"/>
          </p:cNvPr>
          <p:cNvPicPr>
            <a:picLocks noRot="1" noChangeAspect="1"/>
          </p:cNvPicPr>
          <p:nvPr>
            <a:wavAudioFile r:embed="rId1" name="~PP96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2612.WAV">
            <a:hlinkClick r:id="" action="ppaction://media"/>
          </p:cNvPr>
          <p:cNvPicPr>
            <a:picLocks noRot="1" noChangeAspect="1"/>
          </p:cNvPicPr>
          <p:nvPr>
            <a:wavAudioFile r:embed="rId1" name="~PP261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2703.WAV">
            <a:hlinkClick r:id="" action="ppaction://media"/>
          </p:cNvPr>
          <p:cNvPicPr>
            <a:picLocks noRot="1" noChangeAspect="1"/>
          </p:cNvPicPr>
          <p:nvPr>
            <a:wavAudioFile r:embed="rId1" name="~PP270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2062.WAV">
            <a:hlinkClick r:id="" action="ppaction://media"/>
          </p:cNvPr>
          <p:cNvPicPr>
            <a:picLocks noRot="1" noChangeAspect="1"/>
          </p:cNvPicPr>
          <p:nvPr>
            <a:wavAudioFile r:embed="rId1" name="~PP206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593.WAV">
            <a:hlinkClick r:id="" action="ppaction://media"/>
          </p:cNvPr>
          <p:cNvPicPr>
            <a:picLocks noRot="1" noChangeAspect="1"/>
          </p:cNvPicPr>
          <p:nvPr>
            <a:wavAudioFile r:embed="rId1" name="~PP59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1723.WAV">
            <a:hlinkClick r:id="" action="ppaction://media"/>
          </p:cNvPr>
          <p:cNvPicPr>
            <a:picLocks noRot="1" noChangeAspect="1"/>
          </p:cNvPicPr>
          <p:nvPr>
            <a:wavAudioFile r:embed="rId1" name="~PP172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3262.WAV">
            <a:hlinkClick r:id="" action="ppaction://media"/>
          </p:cNvPr>
          <p:cNvPicPr>
            <a:picLocks noRot="1" noChangeAspect="1"/>
          </p:cNvPicPr>
          <p:nvPr>
            <a:wavAudioFile r:embed="rId1" name="~PP326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Algorithm for the Chiropractic Treatment of Spine Related Pain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Dictate or recommend the modality of treatment</a:t>
            </a:r>
          </a:p>
          <a:p>
            <a:r>
              <a:rPr lang="en-US" dirty="0" smtClean="0"/>
              <a:t>Guide the management of non-painful functional or structural spinal care (</a:t>
            </a:r>
            <a:r>
              <a:rPr lang="en-US" dirty="0" err="1" smtClean="0"/>
              <a:t>subluxation</a:t>
            </a:r>
            <a:r>
              <a:rPr lang="en-US" dirty="0" smtClean="0"/>
              <a:t> correction, posture correction, scoliosis management, etc)</a:t>
            </a:r>
          </a:p>
          <a:p>
            <a:r>
              <a:rPr lang="en-US" dirty="0" smtClean="0"/>
              <a:t>Apply to wellness care/health promotion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066800"/>
            <a:ext cx="79248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scope of this algorithm is for the chiropractic management of spine related pain.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200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It does not: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~PP739.WAV">
            <a:hlinkClick r:id="" action="ppaction://media"/>
          </p:cNvPr>
          <p:cNvPicPr>
            <a:picLocks noRot="1" noChangeAspect="1"/>
          </p:cNvPicPr>
          <p:nvPr>
            <a:wavAudioFile r:embed="rId1" name="~PP73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88" name="~PP3572.WAV">
            <a:hlinkClick r:id="" action="ppaction://media"/>
          </p:cNvPr>
          <p:cNvPicPr>
            <a:picLocks noRot="1" noChangeAspect="1"/>
          </p:cNvPicPr>
          <p:nvPr>
            <a:wavAudioFile r:embed="rId1" name="~PP357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1069.WAV">
            <a:hlinkClick r:id="" action="ppaction://media"/>
          </p:cNvPr>
          <p:cNvPicPr>
            <a:picLocks noRot="1" noChangeAspect="1"/>
          </p:cNvPicPr>
          <p:nvPr>
            <a:wavAudioFile r:embed="rId1" name="~PP106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2121.WAV">
            <a:hlinkClick r:id="" action="ppaction://media"/>
          </p:cNvPr>
          <p:cNvPicPr>
            <a:picLocks noRot="1" noChangeAspect="1"/>
          </p:cNvPicPr>
          <p:nvPr>
            <a:wavAudioFile r:embed="rId1" name="~PP212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357.WAV">
            <a:hlinkClick r:id="" action="ppaction://media"/>
          </p:cNvPr>
          <p:cNvPicPr>
            <a:picLocks noRot="1" noChangeAspect="1"/>
          </p:cNvPicPr>
          <p:nvPr>
            <a:wavAudioFile r:embed="rId1" name="~PP35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2095.WAV">
            <a:hlinkClick r:id="" action="ppaction://media"/>
          </p:cNvPr>
          <p:cNvPicPr>
            <a:picLocks noRot="1" noChangeAspect="1"/>
          </p:cNvPicPr>
          <p:nvPr>
            <a:wavAudioFile r:embed="rId1" name="~PP209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3818.WAV">
            <a:hlinkClick r:id="" action="ppaction://media"/>
          </p:cNvPr>
          <p:cNvPicPr>
            <a:picLocks noRot="1" noChangeAspect="1"/>
          </p:cNvPicPr>
          <p:nvPr>
            <a:wavAudioFile r:embed="rId1" name="~PP381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1224.WAV">
            <a:hlinkClick r:id="" action="ppaction://media"/>
          </p:cNvPr>
          <p:cNvPicPr>
            <a:picLocks noRot="1" noChangeAspect="1"/>
          </p:cNvPicPr>
          <p:nvPr>
            <a:wavAudioFile r:embed="rId1" name="~PP122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2027.WAV">
            <a:hlinkClick r:id="" action="ppaction://media"/>
          </p:cNvPr>
          <p:cNvPicPr>
            <a:picLocks noRot="1" noChangeAspect="1"/>
          </p:cNvPicPr>
          <p:nvPr>
            <a:wavAudioFile r:embed="rId1" name="~PP202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3250.WAV">
            <a:hlinkClick r:id="" action="ppaction://media"/>
          </p:cNvPr>
          <p:cNvPicPr>
            <a:picLocks noRot="1" noChangeAspect="1"/>
          </p:cNvPicPr>
          <p:nvPr>
            <a:wavAudioFile r:embed="rId1" name="~PP325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3014.WAV">
            <a:hlinkClick r:id="" action="ppaction://media"/>
          </p:cNvPr>
          <p:cNvPicPr>
            <a:picLocks noRot="1" noChangeAspect="1"/>
          </p:cNvPicPr>
          <p:nvPr>
            <a:wavAudioFile r:embed="rId1" name="~PP301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Canvas 3"/>
          <p:cNvGrpSpPr>
            <a:grpSpLocks/>
          </p:cNvGrpSpPr>
          <p:nvPr/>
        </p:nvGrpSpPr>
        <p:grpSpPr bwMode="auto">
          <a:xfrm>
            <a:off x="457200" y="1143000"/>
            <a:ext cx="8010525" cy="4340225"/>
            <a:chOff x="0" y="0"/>
            <a:chExt cx="71342" cy="36957"/>
          </a:xfrm>
        </p:grpSpPr>
        <p:sp>
          <p:nvSpPr>
            <p:cNvPr id="3075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1342" cy="3695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7315" y="11381"/>
              <a:ext cx="9487" cy="415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 new patient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28079" y="1562"/>
              <a:ext cx="15767" cy="511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Patient presents with spine related pain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36"/>
            <p:cNvCxnSpPr>
              <a:cxnSpLocks noChangeShapeType="1"/>
            </p:cNvCxnSpPr>
            <p:nvPr/>
          </p:nvCxnSpPr>
          <p:spPr bwMode="auto">
            <a:xfrm rot="5400000">
              <a:off x="21657" y="-2925"/>
              <a:ext cx="4707" cy="239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AutoShape 37"/>
            <p:cNvSpPr>
              <a:spLocks noChangeArrowheads="1"/>
            </p:cNvSpPr>
            <p:nvPr/>
          </p:nvSpPr>
          <p:spPr bwMode="auto">
            <a:xfrm>
              <a:off x="26790" y="11352"/>
              <a:ext cx="18339" cy="854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new condition or a moderate-severe exacerbation of a pre-existing condition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38"/>
            <p:cNvCxnSpPr>
              <a:cxnSpLocks noChangeShapeType="1"/>
            </p:cNvCxnSpPr>
            <p:nvPr/>
          </p:nvCxnSpPr>
          <p:spPr bwMode="auto">
            <a:xfrm rot="5400000">
              <a:off x="33623" y="9011"/>
              <a:ext cx="4678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49891" y="11381"/>
              <a:ext cx="18339" cy="726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mild episode of a previously treated (usually chronic) condition.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45158" y="-2521"/>
              <a:ext cx="4707" cy="230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" name="AutoShape 41"/>
            <p:cNvSpPr>
              <a:spLocks noChangeArrowheads="1"/>
            </p:cNvSpPr>
            <p:nvPr/>
          </p:nvSpPr>
          <p:spPr bwMode="auto">
            <a:xfrm>
              <a:off x="5803" y="21781"/>
              <a:ext cx="1254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New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42"/>
            <p:cNvCxnSpPr>
              <a:cxnSpLocks noChangeShapeType="1"/>
            </p:cNvCxnSpPr>
            <p:nvPr/>
          </p:nvCxnSpPr>
          <p:spPr bwMode="auto">
            <a:xfrm>
              <a:off x="12058" y="15534"/>
              <a:ext cx="16" cy="6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28435" y="21781"/>
              <a:ext cx="1513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Established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44"/>
            <p:cNvCxnSpPr>
              <a:cxnSpLocks noChangeShapeType="1"/>
            </p:cNvCxnSpPr>
            <p:nvPr/>
          </p:nvCxnSpPr>
          <p:spPr bwMode="auto">
            <a:xfrm>
              <a:off x="35960" y="19900"/>
              <a:ext cx="41" cy="1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50692" y="21853"/>
              <a:ext cx="16821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Evaluation</a:t>
              </a:r>
              <a:r>
                <a:rPr kumimoji="0" lang="en-US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(Often Condition Focused)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46"/>
            <p:cNvCxnSpPr>
              <a:cxnSpLocks noChangeShapeType="1"/>
            </p:cNvCxnSpPr>
            <p:nvPr/>
          </p:nvCxnSpPr>
          <p:spPr bwMode="auto">
            <a:xfrm>
              <a:off x="59061" y="18647"/>
              <a:ext cx="41" cy="32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17923" y="29076"/>
              <a:ext cx="11011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Acute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49"/>
            <p:cNvCxnSpPr>
              <a:cxnSpLocks noChangeShapeType="1"/>
            </p:cNvCxnSpPr>
            <p:nvPr/>
          </p:nvCxnSpPr>
          <p:spPr bwMode="auto">
            <a:xfrm rot="16200000" flipH="1">
              <a:off x="16062" y="21711"/>
              <a:ext cx="3377" cy="113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0"/>
            <p:cNvCxnSpPr>
              <a:cxnSpLocks noChangeShapeType="1"/>
            </p:cNvCxnSpPr>
            <p:nvPr/>
          </p:nvCxnSpPr>
          <p:spPr bwMode="auto">
            <a:xfrm rot="5400000">
              <a:off x="28026" y="21101"/>
              <a:ext cx="3377" cy="125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>
              <a:off x="53365" y="29076"/>
              <a:ext cx="11487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Chronic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52"/>
            <p:cNvCxnSpPr>
              <a:cxnSpLocks noChangeShapeType="1"/>
            </p:cNvCxnSpPr>
            <p:nvPr/>
          </p:nvCxnSpPr>
          <p:spPr bwMode="auto">
            <a:xfrm rot="16200000" flipH="1">
              <a:off x="57452" y="27421"/>
              <a:ext cx="3305" cy="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6802" y="12249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5129" y="14351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8231" y="14351"/>
              <a:ext cx="2901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8345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43567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67513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32" name="~PP2307.WAV">
            <a:hlinkClick r:id="" action="ppaction://media"/>
          </p:cNvPr>
          <p:cNvPicPr>
            <a:picLocks noRot="1" noChangeAspect="1"/>
          </p:cNvPicPr>
          <p:nvPr>
            <a:wavAudioFile r:embed="rId1" name="~PP230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0" name="~PP3198.WAV">
            <a:hlinkClick r:id="" action="ppaction://media"/>
          </p:cNvPr>
          <p:cNvPicPr>
            <a:picLocks noRot="1" noChangeAspect="1"/>
          </p:cNvPicPr>
          <p:nvPr>
            <a:wavAudioFile r:embed="rId1" name="~PP319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3" name="~PP713.WAV">
            <a:hlinkClick r:id="" action="ppaction://media"/>
          </p:cNvPr>
          <p:cNvPicPr>
            <a:picLocks noRot="1" noChangeAspect="1"/>
          </p:cNvPicPr>
          <p:nvPr>
            <a:wavAudioFile r:embed="rId1" name="~PP71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3343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2" name="~PP471.WAV">
            <a:hlinkClick r:id="" action="ppaction://media"/>
          </p:cNvPr>
          <p:cNvPicPr>
            <a:picLocks noRot="1" noChangeAspect="1"/>
          </p:cNvPicPr>
          <p:nvPr>
            <a:wavAudioFile r:embed="rId1" name="~PP47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1" name="~PP2898.WAV">
            <a:hlinkClick r:id="" action="ppaction://media"/>
          </p:cNvPr>
          <p:cNvPicPr>
            <a:picLocks noRot="1" noChangeAspect="1"/>
          </p:cNvPicPr>
          <p:nvPr>
            <a:wavAudioFile r:embed="rId1" name="~PP289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2" name="~PP3286.WAV">
            <a:hlinkClick r:id="" action="ppaction://media"/>
          </p:cNvPr>
          <p:cNvPicPr>
            <a:picLocks noRot="1" noChangeAspect="1"/>
          </p:cNvPicPr>
          <p:nvPr>
            <a:wavAudioFile r:embed="rId1" name="~PP328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1" name="~PP102.WAV">
            <a:hlinkClick r:id="" action="ppaction://media"/>
          </p:cNvPr>
          <p:cNvPicPr>
            <a:picLocks noRot="1" noChangeAspect="1"/>
          </p:cNvPicPr>
          <p:nvPr>
            <a:wavAudioFile r:embed="rId1" name="~PP1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1" name="~PP951.WAV">
            <a:hlinkClick r:id="" action="ppaction://media"/>
          </p:cNvPr>
          <p:cNvPicPr>
            <a:picLocks noRot="1" noChangeAspect="1"/>
          </p:cNvPicPr>
          <p:nvPr>
            <a:wavAudioFile r:embed="rId1" name="~PP95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2" name="~PP2556.WAV">
            <a:hlinkClick r:id="" action="ppaction://media"/>
          </p:cNvPr>
          <p:cNvPicPr>
            <a:picLocks noRot="1" noChangeAspect="1"/>
          </p:cNvPicPr>
          <p:nvPr>
            <a:wavAudioFile r:embed="rId1" name="~PP255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2" name="~PP1095.WAV">
            <a:hlinkClick r:id="" action="ppaction://media"/>
          </p:cNvPr>
          <p:cNvPicPr>
            <a:picLocks noRot="1" noChangeAspect="1"/>
          </p:cNvPicPr>
          <p:nvPr>
            <a:wavAudioFile r:embed="rId1" name="~PP109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Decision 65"/>
          <p:cNvSpPr/>
          <p:nvPr/>
        </p:nvSpPr>
        <p:spPr>
          <a:xfrm>
            <a:off x="1219200" y="870855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23556" y="1345474"/>
            <a:ext cx="140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MTB Achieved?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39929" y="5410200"/>
            <a:ext cx="971008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up to 12 visits within</a:t>
            </a:r>
          </a:p>
          <a:p>
            <a:pPr algn="ctr"/>
            <a:r>
              <a:rPr lang="en-US" sz="1000" dirty="0" smtClean="0"/>
              <a:t>4 weeks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94" idx="3"/>
            <a:endCxn id="63" idx="2"/>
          </p:cNvCxnSpPr>
          <p:nvPr/>
        </p:nvCxnSpPr>
        <p:spPr>
          <a:xfrm flipV="1">
            <a:off x="5993674" y="1833467"/>
            <a:ext cx="1626326" cy="3881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4495800" y="26670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5867400" y="5486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endCxn id="66" idx="0"/>
          </p:cNvCxnSpPr>
          <p:nvPr/>
        </p:nvCxnSpPr>
        <p:spPr>
          <a:xfrm rot="5400000">
            <a:off x="3091001" y="-610145"/>
            <a:ext cx="333099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52" name="Flowchart: Decision 51"/>
          <p:cNvSpPr/>
          <p:nvPr/>
        </p:nvSpPr>
        <p:spPr>
          <a:xfrm>
            <a:off x="3145965" y="868677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0797" y="984066"/>
            <a:ext cx="13846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</a:t>
            </a:r>
          </a:p>
          <a:p>
            <a:pPr algn="ctr"/>
            <a:r>
              <a:rPr lang="en-US" sz="1050" dirty="0" smtClean="0"/>
              <a:t>Significant</a:t>
            </a:r>
          </a:p>
          <a:p>
            <a:pPr algn="ctr"/>
            <a:r>
              <a:rPr lang="en-US" sz="1050" dirty="0" smtClean="0"/>
              <a:t>Symptoms and/or</a:t>
            </a:r>
          </a:p>
          <a:p>
            <a:pPr algn="ctr"/>
            <a:r>
              <a:rPr lang="en-US" sz="1050" dirty="0" smtClean="0"/>
              <a:t>Functional deficits</a:t>
            </a:r>
          </a:p>
          <a:p>
            <a:pPr algn="ctr"/>
            <a:r>
              <a:rPr lang="en-US" sz="1050" dirty="0" smtClean="0"/>
              <a:t>Remain?</a:t>
            </a:r>
            <a:endParaRPr lang="en-US" sz="1050" dirty="0"/>
          </a:p>
        </p:txBody>
      </p:sp>
      <p:cxnSp>
        <p:nvCxnSpPr>
          <p:cNvPr id="55" name="Elbow Connector 54"/>
          <p:cNvCxnSpPr>
            <a:stCxn id="66" idx="3"/>
            <a:endCxn id="52" idx="1"/>
          </p:cNvCxnSpPr>
          <p:nvPr/>
        </p:nvCxnSpPr>
        <p:spPr>
          <a:xfrm flipV="1">
            <a:off x="2667000" y="1478277"/>
            <a:ext cx="478965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cision 58"/>
          <p:cNvSpPr/>
          <p:nvPr/>
        </p:nvSpPr>
        <p:spPr>
          <a:xfrm>
            <a:off x="5057499" y="866499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33700" y="1247499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Is condition</a:t>
            </a:r>
          </a:p>
          <a:p>
            <a:pPr algn="ctr"/>
            <a:r>
              <a:rPr lang="en-US" sz="1050" dirty="0" smtClean="0"/>
              <a:t>Stable or resolved?</a:t>
            </a:r>
            <a:endParaRPr lang="en-US" sz="1050" dirty="0"/>
          </a:p>
        </p:txBody>
      </p:sp>
      <p:cxnSp>
        <p:nvCxnSpPr>
          <p:cNvPr id="62" name="Elbow Connector 61"/>
          <p:cNvCxnSpPr>
            <a:stCxn id="52" idx="3"/>
            <a:endCxn id="59" idx="1"/>
          </p:cNvCxnSpPr>
          <p:nvPr/>
        </p:nvCxnSpPr>
        <p:spPr>
          <a:xfrm flipV="1">
            <a:off x="4593765" y="1476099"/>
            <a:ext cx="4637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34200" y="1125581"/>
            <a:ext cx="137160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with home care instructions or transition to wellness care</a:t>
            </a:r>
            <a:endParaRPr lang="en-US" sz="1000" dirty="0"/>
          </a:p>
        </p:txBody>
      </p:sp>
      <p:cxnSp>
        <p:nvCxnSpPr>
          <p:cNvPr id="69" name="Elbow Connector 68"/>
          <p:cNvCxnSpPr>
            <a:stCxn id="59" idx="3"/>
            <a:endCxn id="63" idx="1"/>
          </p:cNvCxnSpPr>
          <p:nvPr/>
        </p:nvCxnSpPr>
        <p:spPr>
          <a:xfrm>
            <a:off x="6505299" y="1476099"/>
            <a:ext cx="428901" cy="3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Decision 80"/>
          <p:cNvSpPr/>
          <p:nvPr/>
        </p:nvSpPr>
        <p:spPr>
          <a:xfrm>
            <a:off x="3150326" y="2362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6527" y="27432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Trial withdrawal desired?</a:t>
            </a:r>
            <a:endParaRPr lang="en-US" sz="1050" dirty="0"/>
          </a:p>
        </p:txBody>
      </p:sp>
      <p:sp>
        <p:nvSpPr>
          <p:cNvPr id="86" name="Flowchart: Decision 85"/>
          <p:cNvSpPr/>
          <p:nvPr/>
        </p:nvSpPr>
        <p:spPr>
          <a:xfrm>
            <a:off x="1232263" y="236220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337" y="2795452"/>
            <a:ext cx="1371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Functional/symptom improvements?</a:t>
            </a:r>
            <a:endParaRPr lang="en-US" sz="1050" dirty="0"/>
          </a:p>
        </p:txBody>
      </p:sp>
      <p:sp>
        <p:nvSpPr>
          <p:cNvPr id="94" name="Flowchart: Decision 93"/>
          <p:cNvSpPr/>
          <p:nvPr/>
        </p:nvSpPr>
        <p:spPr>
          <a:xfrm>
            <a:off x="4926874" y="5257800"/>
            <a:ext cx="1066800" cy="9144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3022" y="5543550"/>
            <a:ext cx="95450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Has condition deteriorated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53000" y="2769326"/>
            <a:ext cx="990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co-management</a:t>
            </a:r>
            <a:endParaRPr lang="en-US" sz="1000" dirty="0"/>
          </a:p>
        </p:txBody>
      </p:sp>
      <p:cxnSp>
        <p:nvCxnSpPr>
          <p:cNvPr id="106" name="Elbow Connector 105"/>
          <p:cNvCxnSpPr>
            <a:stCxn id="81" idx="3"/>
            <a:endCxn id="102" idx="1"/>
          </p:cNvCxnSpPr>
          <p:nvPr/>
        </p:nvCxnSpPr>
        <p:spPr>
          <a:xfrm flipV="1">
            <a:off x="4598126" y="2969381"/>
            <a:ext cx="354874" cy="24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52" idx="2"/>
            <a:endCxn id="81" idx="0"/>
          </p:cNvCxnSpPr>
          <p:nvPr/>
        </p:nvCxnSpPr>
        <p:spPr>
          <a:xfrm rot="16200000" flipH="1">
            <a:off x="3734884" y="2222857"/>
            <a:ext cx="274323" cy="43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13811" y="35052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Provide home care instructions and initiate trial withdrawal.</a:t>
            </a:r>
            <a:endParaRPr lang="en-US" sz="1000" dirty="0"/>
          </a:p>
        </p:txBody>
      </p:sp>
      <p:cxnSp>
        <p:nvCxnSpPr>
          <p:cNvPr id="121" name="Elbow Connector 120"/>
          <p:cNvCxnSpPr>
            <a:stCxn id="102" idx="2"/>
            <a:endCxn id="114" idx="0"/>
          </p:cNvCxnSpPr>
          <p:nvPr/>
        </p:nvCxnSpPr>
        <p:spPr>
          <a:xfrm rot="5400000">
            <a:off x="5279874" y="3336774"/>
            <a:ext cx="335764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59" idx="2"/>
            <a:endCxn id="114" idx="3"/>
          </p:cNvCxnSpPr>
          <p:nvPr/>
        </p:nvCxnSpPr>
        <p:spPr>
          <a:xfrm rot="16200000" flipH="1">
            <a:off x="4994283" y="2872815"/>
            <a:ext cx="1773444" cy="199212"/>
          </a:xfrm>
          <a:prstGeom prst="bentConnector4">
            <a:avLst>
              <a:gd name="adj1" fmla="val 11294"/>
              <a:gd name="adj2" fmla="val 1830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926874" y="4556759"/>
            <a:ext cx="1066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Reassess condition status</a:t>
            </a:r>
            <a:endParaRPr lang="en-US" sz="1000" dirty="0"/>
          </a:p>
        </p:txBody>
      </p:sp>
      <p:cxnSp>
        <p:nvCxnSpPr>
          <p:cNvPr id="130" name="Elbow Connector 129"/>
          <p:cNvCxnSpPr>
            <a:stCxn id="114" idx="2"/>
            <a:endCxn id="126" idx="0"/>
          </p:cNvCxnSpPr>
          <p:nvPr/>
        </p:nvCxnSpPr>
        <p:spPr>
          <a:xfrm rot="16200000" flipH="1">
            <a:off x="5281906" y="4378390"/>
            <a:ext cx="343673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05348" y="4012474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34" name="Elbow Connector 133"/>
          <p:cNvCxnSpPr>
            <a:stCxn id="81" idx="2"/>
            <a:endCxn id="132" idx="0"/>
          </p:cNvCxnSpPr>
          <p:nvPr/>
        </p:nvCxnSpPr>
        <p:spPr>
          <a:xfrm rot="5400000">
            <a:off x="3657600" y="3795848"/>
            <a:ext cx="43107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26" idx="2"/>
            <a:endCxn id="94" idx="0"/>
          </p:cNvCxnSpPr>
          <p:nvPr/>
        </p:nvCxnSpPr>
        <p:spPr>
          <a:xfrm rot="5400000">
            <a:off x="5309809" y="5107334"/>
            <a:ext cx="300931" cy="127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143"/>
          <p:cNvSpPr txBox="1">
            <a:spLocks noChangeArrowheads="1"/>
          </p:cNvSpPr>
          <p:nvPr/>
        </p:nvSpPr>
        <p:spPr bwMode="auto">
          <a:xfrm>
            <a:off x="5486400" y="6172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AutoShape 51"/>
          <p:cNvSpPr>
            <a:spLocks noChangeArrowheads="1"/>
          </p:cNvSpPr>
          <p:nvPr/>
        </p:nvSpPr>
        <p:spPr bwMode="auto">
          <a:xfrm>
            <a:off x="6019800" y="6172200"/>
            <a:ext cx="12898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3942" tIns="41972" rIns="83942" bIns="419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 to Chronic Care Algorithm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Shape 142"/>
          <p:cNvCxnSpPr>
            <a:stCxn id="94" idx="2"/>
            <a:endCxn id="141" idx="1"/>
          </p:cNvCxnSpPr>
          <p:nvPr/>
        </p:nvCxnSpPr>
        <p:spPr>
          <a:xfrm rot="16200000" flipH="1">
            <a:off x="5625737" y="6006737"/>
            <a:ext cx="228600" cy="559526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6" idx="2"/>
            <a:endCxn id="86" idx="0"/>
          </p:cNvCxnSpPr>
          <p:nvPr/>
        </p:nvCxnSpPr>
        <p:spPr>
          <a:xfrm rot="16200000" flipH="1">
            <a:off x="1813559" y="2219595"/>
            <a:ext cx="27214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owchart: Decision 148"/>
          <p:cNvSpPr/>
          <p:nvPr/>
        </p:nvSpPr>
        <p:spPr>
          <a:xfrm>
            <a:off x="304800" y="3505200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57200" y="3657600"/>
            <a:ext cx="1143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Other</a:t>
            </a:r>
          </a:p>
          <a:p>
            <a:pPr algn="ctr"/>
            <a:r>
              <a:rPr lang="en-US" sz="1050" dirty="0" smtClean="0"/>
              <a:t>Treatment</a:t>
            </a:r>
          </a:p>
          <a:p>
            <a:pPr algn="ctr"/>
            <a:r>
              <a:rPr lang="en-US" sz="1050" dirty="0" smtClean="0"/>
              <a:t>Options available</a:t>
            </a:r>
          </a:p>
          <a:p>
            <a:pPr algn="ctr"/>
            <a:r>
              <a:rPr lang="en-US" sz="1050" dirty="0" smtClean="0"/>
              <a:t>In this</a:t>
            </a:r>
          </a:p>
          <a:p>
            <a:pPr algn="ctr"/>
            <a:r>
              <a:rPr lang="en-US" sz="1050" dirty="0" smtClean="0"/>
              <a:t>facility?</a:t>
            </a:r>
            <a:endParaRPr lang="en-US" sz="1050" dirty="0"/>
          </a:p>
        </p:txBody>
      </p:sp>
      <p:sp>
        <p:nvSpPr>
          <p:cNvPr id="152" name="Flowchart: Decision 151"/>
          <p:cNvSpPr/>
          <p:nvPr/>
        </p:nvSpPr>
        <p:spPr>
          <a:xfrm>
            <a:off x="2362200" y="5083630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00" y="5386252"/>
            <a:ext cx="1143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Additional improvement likely?</a:t>
            </a:r>
            <a:endParaRPr lang="en-US" sz="1050" dirty="0"/>
          </a:p>
        </p:txBody>
      </p:sp>
      <p:cxnSp>
        <p:nvCxnSpPr>
          <p:cNvPr id="157" name="Shape 156"/>
          <p:cNvCxnSpPr>
            <a:stCxn id="86" idx="1"/>
            <a:endCxn id="149" idx="0"/>
          </p:cNvCxnSpPr>
          <p:nvPr/>
        </p:nvCxnSpPr>
        <p:spPr>
          <a:xfrm rot="10800000" flipV="1">
            <a:off x="1028701" y="2971800"/>
            <a:ext cx="203563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49" idx="2"/>
            <a:endCxn id="68" idx="0"/>
          </p:cNvCxnSpPr>
          <p:nvPr/>
        </p:nvCxnSpPr>
        <p:spPr>
          <a:xfrm rot="5400000">
            <a:off x="684167" y="5065667"/>
            <a:ext cx="685800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52" idx="1"/>
            <a:endCxn id="68" idx="3"/>
          </p:cNvCxnSpPr>
          <p:nvPr/>
        </p:nvCxnSpPr>
        <p:spPr>
          <a:xfrm rot="10800000">
            <a:off x="1510938" y="5687200"/>
            <a:ext cx="851263" cy="60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86" idx="3"/>
            <a:endCxn id="152" idx="0"/>
          </p:cNvCxnSpPr>
          <p:nvPr/>
        </p:nvCxnSpPr>
        <p:spPr>
          <a:xfrm>
            <a:off x="2680063" y="2971800"/>
            <a:ext cx="406037" cy="211183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107474" y="3988526"/>
            <a:ext cx="533400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149" idx="3"/>
            <a:endCxn id="164" idx="1"/>
          </p:cNvCxnSpPr>
          <p:nvPr/>
        </p:nvCxnSpPr>
        <p:spPr>
          <a:xfrm flipV="1">
            <a:off x="1752600" y="4111637"/>
            <a:ext cx="354874" cy="3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167"/>
          <p:cNvCxnSpPr>
            <a:stCxn id="152" idx="2"/>
            <a:endCxn id="59" idx="0"/>
          </p:cNvCxnSpPr>
          <p:nvPr/>
        </p:nvCxnSpPr>
        <p:spPr>
          <a:xfrm rot="5400000" flipH="1" flipV="1">
            <a:off x="1715583" y="2237015"/>
            <a:ext cx="5436331" cy="2695299"/>
          </a:xfrm>
          <a:prstGeom prst="bentConnector5">
            <a:avLst>
              <a:gd name="adj1" fmla="val -8290"/>
              <a:gd name="adj2" fmla="val 207997"/>
              <a:gd name="adj3" fmla="val 104205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43"/>
          <p:cNvSpPr txBox="1">
            <a:spLocks noChangeArrowheads="1"/>
          </p:cNvSpPr>
          <p:nvPr/>
        </p:nvSpPr>
        <p:spPr bwMode="auto">
          <a:xfrm>
            <a:off x="2667000" y="2743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 Box 143"/>
          <p:cNvSpPr txBox="1">
            <a:spLocks noChangeArrowheads="1"/>
          </p:cNvSpPr>
          <p:nvPr/>
        </p:nvSpPr>
        <p:spPr bwMode="auto">
          <a:xfrm>
            <a:off x="10668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5" name="Elbow Connector 174"/>
          <p:cNvCxnSpPr>
            <a:stCxn id="68" idx="1"/>
            <a:endCxn id="67" idx="1"/>
          </p:cNvCxnSpPr>
          <p:nvPr/>
        </p:nvCxnSpPr>
        <p:spPr>
          <a:xfrm rot="10800000" flipH="1">
            <a:off x="539928" y="1472433"/>
            <a:ext cx="683627" cy="4214767"/>
          </a:xfrm>
          <a:prstGeom prst="bentConnector3">
            <a:avLst>
              <a:gd name="adj1" fmla="val -44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42"/>
          <p:cNvSpPr txBox="1">
            <a:spLocks noChangeArrowheads="1"/>
          </p:cNvSpPr>
          <p:nvPr/>
        </p:nvSpPr>
        <p:spPr bwMode="auto">
          <a:xfrm>
            <a:off x="1725613" y="3886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Text Box 142"/>
          <p:cNvSpPr txBox="1">
            <a:spLocks noChangeArrowheads="1"/>
          </p:cNvSpPr>
          <p:nvPr/>
        </p:nvSpPr>
        <p:spPr bwMode="auto">
          <a:xfrm>
            <a:off x="3124200" y="6324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 Box 142"/>
          <p:cNvSpPr txBox="1">
            <a:spLocks noChangeArrowheads="1"/>
          </p:cNvSpPr>
          <p:nvPr/>
        </p:nvSpPr>
        <p:spPr bwMode="auto">
          <a:xfrm>
            <a:off x="963613" y="2743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142"/>
          <p:cNvSpPr txBox="1">
            <a:spLocks noChangeArrowheads="1"/>
          </p:cNvSpPr>
          <p:nvPr/>
        </p:nvSpPr>
        <p:spPr bwMode="auto">
          <a:xfrm>
            <a:off x="3859213" y="36576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 Box 143"/>
          <p:cNvSpPr txBox="1">
            <a:spLocks noChangeArrowheads="1"/>
          </p:cNvSpPr>
          <p:nvPr/>
        </p:nvSpPr>
        <p:spPr bwMode="auto">
          <a:xfrm>
            <a:off x="19812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133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1148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1336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09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7848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3622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1430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2192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276600" y="6096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148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886200" y="42495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638800" y="3124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943600" y="4038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943600" y="487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5791200" y="5791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27</a:t>
            </a:r>
            <a:endParaRPr lang="en-US" sz="1000" dirty="0"/>
          </a:p>
        </p:txBody>
      </p:sp>
      <p:sp>
        <p:nvSpPr>
          <p:cNvPr id="73" name="Text Box 143"/>
          <p:cNvSpPr txBox="1">
            <a:spLocks noChangeArrowheads="1"/>
          </p:cNvSpPr>
          <p:nvPr/>
        </p:nvSpPr>
        <p:spPr bwMode="auto">
          <a:xfrm>
            <a:off x="2667000" y="121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2"/>
          <p:cNvSpPr txBox="1">
            <a:spLocks noChangeArrowheads="1"/>
          </p:cNvSpPr>
          <p:nvPr/>
        </p:nvSpPr>
        <p:spPr bwMode="auto">
          <a:xfrm>
            <a:off x="4509868" y="1253196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3"/>
          <p:cNvSpPr txBox="1">
            <a:spLocks noChangeArrowheads="1"/>
          </p:cNvSpPr>
          <p:nvPr/>
        </p:nvSpPr>
        <p:spPr bwMode="auto">
          <a:xfrm>
            <a:off x="6448864" y="1253196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1981200" y="20574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3886200" y="2057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5791200" y="1981200"/>
            <a:ext cx="1066800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No/Not Sure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95" name="~PP3230.WAV">
            <a:hlinkClick r:id="" action="ppaction://media"/>
          </p:cNvPr>
          <p:cNvPicPr>
            <a:picLocks noRot="1" noChangeAspect="1"/>
          </p:cNvPicPr>
          <p:nvPr>
            <a:wavAudioFile r:embed="rId1" name="~PP32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3"/>
          <p:cNvGrpSpPr>
            <a:grpSpLocks/>
          </p:cNvGrpSpPr>
          <p:nvPr/>
        </p:nvGrpSpPr>
        <p:grpSpPr bwMode="auto">
          <a:xfrm>
            <a:off x="457200" y="1143000"/>
            <a:ext cx="8010525" cy="4340225"/>
            <a:chOff x="0" y="0"/>
            <a:chExt cx="71342" cy="36957"/>
          </a:xfrm>
        </p:grpSpPr>
        <p:sp>
          <p:nvSpPr>
            <p:cNvPr id="3075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1342" cy="3695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7315" y="11381"/>
              <a:ext cx="9487" cy="4153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 new patient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28079" y="1562"/>
              <a:ext cx="15767" cy="51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Patient presents with spine related pain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36"/>
            <p:cNvCxnSpPr>
              <a:cxnSpLocks noChangeShapeType="1"/>
            </p:cNvCxnSpPr>
            <p:nvPr/>
          </p:nvCxnSpPr>
          <p:spPr bwMode="auto">
            <a:xfrm rot="5400000">
              <a:off x="21657" y="-2925"/>
              <a:ext cx="4707" cy="239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AutoShape 37"/>
            <p:cNvSpPr>
              <a:spLocks noChangeArrowheads="1"/>
            </p:cNvSpPr>
            <p:nvPr/>
          </p:nvSpPr>
          <p:spPr bwMode="auto">
            <a:xfrm>
              <a:off x="26790" y="11352"/>
              <a:ext cx="18339" cy="854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new condition or a moderate-severe exacerbation of a pre-existing condition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38"/>
            <p:cNvCxnSpPr>
              <a:cxnSpLocks noChangeShapeType="1"/>
            </p:cNvCxnSpPr>
            <p:nvPr/>
          </p:nvCxnSpPr>
          <p:spPr bwMode="auto">
            <a:xfrm rot="5400000">
              <a:off x="33623" y="9011"/>
              <a:ext cx="4678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49891" y="11381"/>
              <a:ext cx="18339" cy="726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mild episode of a previously treated (usually chronic) condition.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45158" y="-2521"/>
              <a:ext cx="4707" cy="230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" name="AutoShape 41"/>
            <p:cNvSpPr>
              <a:spLocks noChangeArrowheads="1"/>
            </p:cNvSpPr>
            <p:nvPr/>
          </p:nvSpPr>
          <p:spPr bwMode="auto">
            <a:xfrm>
              <a:off x="5803" y="21781"/>
              <a:ext cx="1254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New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42"/>
            <p:cNvCxnSpPr>
              <a:cxnSpLocks noChangeShapeType="1"/>
            </p:cNvCxnSpPr>
            <p:nvPr/>
          </p:nvCxnSpPr>
          <p:spPr bwMode="auto">
            <a:xfrm>
              <a:off x="12058" y="15534"/>
              <a:ext cx="16" cy="6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28435" y="21781"/>
              <a:ext cx="1513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Established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44"/>
            <p:cNvCxnSpPr>
              <a:cxnSpLocks noChangeShapeType="1"/>
            </p:cNvCxnSpPr>
            <p:nvPr/>
          </p:nvCxnSpPr>
          <p:spPr bwMode="auto">
            <a:xfrm>
              <a:off x="35960" y="19900"/>
              <a:ext cx="41" cy="1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50692" y="21853"/>
              <a:ext cx="16821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Evaluation</a:t>
              </a:r>
              <a:r>
                <a:rPr kumimoji="0" lang="en-US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(Often Condition Focused)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46"/>
            <p:cNvCxnSpPr>
              <a:cxnSpLocks noChangeShapeType="1"/>
            </p:cNvCxnSpPr>
            <p:nvPr/>
          </p:nvCxnSpPr>
          <p:spPr bwMode="auto">
            <a:xfrm>
              <a:off x="59061" y="18647"/>
              <a:ext cx="41" cy="32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17923" y="29076"/>
              <a:ext cx="11011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Acute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49"/>
            <p:cNvCxnSpPr>
              <a:cxnSpLocks noChangeShapeType="1"/>
            </p:cNvCxnSpPr>
            <p:nvPr/>
          </p:nvCxnSpPr>
          <p:spPr bwMode="auto">
            <a:xfrm rot="16200000" flipH="1">
              <a:off x="16062" y="21711"/>
              <a:ext cx="3377" cy="113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0"/>
            <p:cNvCxnSpPr>
              <a:cxnSpLocks noChangeShapeType="1"/>
            </p:cNvCxnSpPr>
            <p:nvPr/>
          </p:nvCxnSpPr>
          <p:spPr bwMode="auto">
            <a:xfrm rot="5400000">
              <a:off x="28026" y="21101"/>
              <a:ext cx="3377" cy="125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>
              <a:off x="53365" y="29076"/>
              <a:ext cx="11487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Chronic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52"/>
            <p:cNvCxnSpPr>
              <a:cxnSpLocks noChangeShapeType="1"/>
            </p:cNvCxnSpPr>
            <p:nvPr/>
          </p:nvCxnSpPr>
          <p:spPr bwMode="auto">
            <a:xfrm rot="16200000" flipH="1">
              <a:off x="57452" y="27421"/>
              <a:ext cx="3305" cy="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6802" y="12249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5129" y="14351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8231" y="14351"/>
              <a:ext cx="2901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8345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43567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67513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31" name="~PP2655.WAV">
            <a:hlinkClick r:id="" action="ppaction://media"/>
          </p:cNvPr>
          <p:cNvPicPr>
            <a:picLocks noRot="1" noChangeAspect="1"/>
          </p:cNvPicPr>
          <p:nvPr>
            <a:wavAudioFile r:embed="rId1" name="~PP265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Chronic Care Algorithm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lost time on the job</a:t>
            </a:r>
          </a:p>
          <a:p>
            <a:r>
              <a:rPr lang="en-US" dirty="0" smtClean="0"/>
              <a:t>Support patient’s current level of function/ADL</a:t>
            </a:r>
          </a:p>
          <a:p>
            <a:r>
              <a:rPr lang="en-US" dirty="0" smtClean="0"/>
              <a:t>Pain control/relief to tolerance</a:t>
            </a:r>
          </a:p>
          <a:p>
            <a:r>
              <a:rPr lang="en-US" dirty="0" smtClean="0"/>
              <a:t>Minimize further disability</a:t>
            </a:r>
          </a:p>
          <a:p>
            <a:r>
              <a:rPr lang="en-US" dirty="0" smtClean="0"/>
              <a:t>Minimize exacerbation frequency and severity</a:t>
            </a:r>
          </a:p>
          <a:p>
            <a:r>
              <a:rPr lang="en-US" dirty="0" smtClean="0"/>
              <a:t>Maximize patient satisfaction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Chronic Care Goals</a:t>
            </a:r>
            <a:endParaRPr lang="en-US" sz="3600" b="1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12" name="~PP3611.WAV">
            <a:hlinkClick r:id="" action="ppaction://media"/>
          </p:cNvPr>
          <p:cNvPicPr>
            <a:picLocks noRot="1" noChangeAspect="1"/>
          </p:cNvPicPr>
          <p:nvPr>
            <a:wavAudioFile r:embed="rId1" name="~PP361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1" name="~PP1042.WAV">
            <a:hlinkClick r:id="" action="ppaction://media"/>
          </p:cNvPr>
          <p:cNvPicPr>
            <a:picLocks noRot="1" noChangeAspect="1"/>
          </p:cNvPicPr>
          <p:nvPr>
            <a:wavAudioFile r:embed="rId1" name="~PP104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7" name="~PP3243.WAV">
            <a:hlinkClick r:id="" action="ppaction://media"/>
          </p:cNvPr>
          <p:cNvPicPr>
            <a:picLocks noRot="1" noChangeAspect="1"/>
          </p:cNvPicPr>
          <p:nvPr>
            <a:wavAudioFile r:embed="rId1" name="~PP324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1" name="~PP1351.WAV">
            <a:hlinkClick r:id="" action="ppaction://media"/>
          </p:cNvPr>
          <p:cNvPicPr>
            <a:picLocks noRot="1" noChangeAspect="1"/>
          </p:cNvPicPr>
          <p:nvPr>
            <a:wavAudioFile r:embed="rId1" name="~PP135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1592.WAV">
            <a:hlinkClick r:id="" action="ppaction://media"/>
          </p:cNvPr>
          <p:cNvPicPr>
            <a:picLocks noRot="1" noChangeAspect="1"/>
          </p:cNvPicPr>
          <p:nvPr>
            <a:wavAudioFile r:embed="rId1" name="~PP159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5400000">
            <a:off x="3368868" y="621314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803.WAV">
            <a:hlinkClick r:id="" action="ppaction://media"/>
          </p:cNvPr>
          <p:cNvPicPr>
            <a:picLocks noRot="1" noChangeAspect="1"/>
          </p:cNvPicPr>
          <p:nvPr>
            <a:wavAudioFile r:embed="rId1" name="~PP80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530.WAV">
            <a:hlinkClick r:id="" action="ppaction://media"/>
          </p:cNvPr>
          <p:cNvPicPr>
            <a:picLocks noRot="1" noChangeAspect="1"/>
          </p:cNvPicPr>
          <p:nvPr>
            <a:wavAudioFile r:embed="rId1" name="~PP5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2003.WAV">
            <a:hlinkClick r:id="" action="ppaction://media"/>
          </p:cNvPr>
          <p:cNvPicPr>
            <a:picLocks noRot="1" noChangeAspect="1"/>
          </p:cNvPicPr>
          <p:nvPr>
            <a:wavAudioFile r:embed="rId1" name="~PP200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1642.WAV">
            <a:hlinkClick r:id="" action="ppaction://media"/>
          </p:cNvPr>
          <p:cNvPicPr>
            <a:picLocks noRot="1" noChangeAspect="1"/>
          </p:cNvPicPr>
          <p:nvPr>
            <a:wavAudioFile r:embed="rId1" name="~PP164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0" y="76200"/>
            <a:ext cx="13716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chronic/recurrent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Flowchart: Decision 26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1125583"/>
            <a:ext cx="16764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 the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of chronic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 pain management outweigh the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risks?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1099644"/>
            <a:ext cx="1371600" cy="8617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 or provide home management instructions.</a:t>
            </a:r>
            <a:endParaRPr lang="en-US" sz="1000" dirty="0"/>
          </a:p>
        </p:txBody>
      </p:sp>
      <p:sp>
        <p:nvSpPr>
          <p:cNvPr id="32" name="Flowchart: Decision 31"/>
          <p:cNvSpPr/>
          <p:nvPr/>
        </p:nvSpPr>
        <p:spPr>
          <a:xfrm>
            <a:off x="4569822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137813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Red flags present?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visit follows a trial withdrawal and there is a recurrence or worsening of symptoms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2552700"/>
            <a:ext cx="13716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This is a symptom flare for a known chronic condition or recurrence of acute condition</a:t>
            </a:r>
            <a:endParaRPr lang="en-US" sz="1000" dirty="0"/>
          </a:p>
        </p:txBody>
      </p:sp>
      <p:sp>
        <p:nvSpPr>
          <p:cNvPr id="147" name="Text Box 147"/>
          <p:cNvSpPr txBox="1">
            <a:spLocks noChangeArrowheads="1"/>
          </p:cNvSpPr>
          <p:nvPr/>
        </p:nvSpPr>
        <p:spPr bwMode="auto">
          <a:xfrm>
            <a:off x="914400" y="2552700"/>
            <a:ext cx="1884362" cy="100171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This is a scheduled visit for ongoing/recurrent care for a patient expected to progressively deteriorate based on previous treatment withdrawals.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Diamond 159"/>
          <p:cNvSpPr>
            <a:spLocks noChangeArrowheads="1"/>
          </p:cNvSpPr>
          <p:nvPr/>
        </p:nvSpPr>
        <p:spPr bwMode="auto">
          <a:xfrm>
            <a:off x="3962400" y="3581400"/>
            <a:ext cx="1381125" cy="1266825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3962400" y="4038600"/>
            <a:ext cx="1347788" cy="438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Traumatic cause of exacerbation?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1092926" y="3851362"/>
            <a:ext cx="1533525" cy="984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Treat according to ongoing/recurrent care plan (1-4 visits per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month).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Re-evaluate every 12 visits at minimum.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3200400" y="4739641"/>
            <a:ext cx="722313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Consider imaging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3992482" y="5029200"/>
            <a:ext cx="1316181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54864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Mild Exacerbation?</a:t>
            </a:r>
            <a:endParaRPr lang="en-US" sz="1050" dirty="0"/>
          </a:p>
        </p:txBody>
      </p:sp>
      <p:sp>
        <p:nvSpPr>
          <p:cNvPr id="168" name="Rounded Rectangle 168"/>
          <p:cNvSpPr>
            <a:spLocks noChangeArrowheads="1"/>
          </p:cNvSpPr>
          <p:nvPr/>
        </p:nvSpPr>
        <p:spPr bwMode="auto">
          <a:xfrm>
            <a:off x="6096000" y="5336178"/>
            <a:ext cx="146843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Moderate to severe exacerbations follow Acute Care Algorithm.</a:t>
            </a:r>
          </a:p>
        </p:txBody>
      </p:sp>
      <p:cxnSp>
        <p:nvCxnSpPr>
          <p:cNvPr id="47" name="Elbow Connector 46"/>
          <p:cNvCxnSpPr>
            <a:stCxn id="26" idx="2"/>
            <a:endCxn id="27" idx="0"/>
          </p:cNvCxnSpPr>
          <p:nvPr/>
        </p:nvCxnSpPr>
        <p:spPr>
          <a:xfrm rot="5400000">
            <a:off x="3787685" y="212815"/>
            <a:ext cx="311331" cy="11049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3"/>
          </p:cNvCxnSpPr>
          <p:nvPr/>
        </p:nvCxnSpPr>
        <p:spPr>
          <a:xfrm rot="10800000">
            <a:off x="2286000" y="1530531"/>
            <a:ext cx="38100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3"/>
            <a:endCxn id="34" idx="1"/>
          </p:cNvCxnSpPr>
          <p:nvPr/>
        </p:nvCxnSpPr>
        <p:spPr>
          <a:xfrm>
            <a:off x="6017622" y="1530531"/>
            <a:ext cx="687978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2" idx="2"/>
            <a:endCxn id="147" idx="0"/>
          </p:cNvCxnSpPr>
          <p:nvPr/>
        </p:nvCxnSpPr>
        <p:spPr>
          <a:xfrm rot="5400000">
            <a:off x="3368868" y="627845"/>
            <a:ext cx="412569" cy="34371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2" idx="2"/>
            <a:endCxn id="36" idx="0"/>
          </p:cNvCxnSpPr>
          <p:nvPr/>
        </p:nvCxnSpPr>
        <p:spPr>
          <a:xfrm rot="5400000">
            <a:off x="4764677" y="2023654"/>
            <a:ext cx="412569" cy="6455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2" idx="2"/>
            <a:endCxn id="35" idx="0"/>
          </p:cNvCxnSpPr>
          <p:nvPr/>
        </p:nvCxnSpPr>
        <p:spPr>
          <a:xfrm rot="16200000" flipH="1">
            <a:off x="6060077" y="1373776"/>
            <a:ext cx="412569" cy="194527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2"/>
            <a:endCxn id="159" idx="0"/>
          </p:cNvCxnSpPr>
          <p:nvPr/>
        </p:nvCxnSpPr>
        <p:spPr>
          <a:xfrm>
            <a:off x="4648200" y="3414474"/>
            <a:ext cx="4763" cy="166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9" idx="2"/>
            <a:endCxn id="43" idx="0"/>
          </p:cNvCxnSpPr>
          <p:nvPr/>
        </p:nvCxnSpPr>
        <p:spPr>
          <a:xfrm flipH="1">
            <a:off x="4650575" y="4848225"/>
            <a:ext cx="2388" cy="1809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159" idx="1"/>
            <a:endCxn id="156" idx="0"/>
          </p:cNvCxnSpPr>
          <p:nvPr/>
        </p:nvCxnSpPr>
        <p:spPr>
          <a:xfrm rot="10800000" flipV="1">
            <a:off x="3561558" y="4214813"/>
            <a:ext cx="400843" cy="52482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156" idx="2"/>
            <a:endCxn id="43" idx="1"/>
          </p:cNvCxnSpPr>
          <p:nvPr/>
        </p:nvCxnSpPr>
        <p:spPr>
          <a:xfrm rot="16200000" flipH="1">
            <a:off x="3532228" y="5178544"/>
            <a:ext cx="489584" cy="430927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5" idx="2"/>
            <a:endCxn id="159" idx="3"/>
          </p:cNvCxnSpPr>
          <p:nvPr/>
        </p:nvCxnSpPr>
        <p:spPr>
          <a:xfrm rot="5400000">
            <a:off x="5891094" y="2866906"/>
            <a:ext cx="800339" cy="1895475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3" idx="3"/>
            <a:endCxn id="168" idx="1"/>
          </p:cNvCxnSpPr>
          <p:nvPr/>
        </p:nvCxnSpPr>
        <p:spPr>
          <a:xfrm>
            <a:off x="5308666" y="5638800"/>
            <a:ext cx="787334" cy="21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168"/>
          <p:cNvSpPr>
            <a:spLocks noChangeArrowheads="1"/>
          </p:cNvSpPr>
          <p:nvPr/>
        </p:nvSpPr>
        <p:spPr bwMode="auto">
          <a:xfrm>
            <a:off x="4164874" y="6426926"/>
            <a:ext cx="990600" cy="3048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Continue</a:t>
            </a:r>
          </a:p>
        </p:txBody>
      </p:sp>
      <p:cxnSp>
        <p:nvCxnSpPr>
          <p:cNvPr id="84" name="Straight Arrow Connector 83"/>
          <p:cNvCxnSpPr>
            <a:stCxn id="43" idx="2"/>
            <a:endCxn id="82" idx="0"/>
          </p:cNvCxnSpPr>
          <p:nvPr/>
        </p:nvCxnSpPr>
        <p:spPr>
          <a:xfrm>
            <a:off x="4650575" y="6248400"/>
            <a:ext cx="9599" cy="1785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47" idx="2"/>
            <a:endCxn id="150" idx="0"/>
          </p:cNvCxnSpPr>
          <p:nvPr/>
        </p:nvCxnSpPr>
        <p:spPr>
          <a:xfrm>
            <a:off x="1856581" y="3554413"/>
            <a:ext cx="3108" cy="2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 Box 146"/>
          <p:cNvSpPr txBox="1">
            <a:spLocks noChangeArrowheads="1"/>
          </p:cNvSpPr>
          <p:nvPr/>
        </p:nvSpPr>
        <p:spPr bwMode="auto">
          <a:xfrm>
            <a:off x="5410200" y="20574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or yes but appropriately managed.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42"/>
          <p:cNvSpPr txBox="1">
            <a:spLocks noChangeArrowheads="1"/>
          </p:cNvSpPr>
          <p:nvPr/>
        </p:nvSpPr>
        <p:spPr bwMode="auto">
          <a:xfrm>
            <a:off x="3505200" y="3962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43"/>
          <p:cNvSpPr txBox="1">
            <a:spLocks noChangeArrowheads="1"/>
          </p:cNvSpPr>
          <p:nvPr/>
        </p:nvSpPr>
        <p:spPr bwMode="auto">
          <a:xfrm>
            <a:off x="4800600" y="48006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43"/>
          <p:cNvSpPr txBox="1">
            <a:spLocks noChangeArrowheads="1"/>
          </p:cNvSpPr>
          <p:nvPr/>
        </p:nvSpPr>
        <p:spPr bwMode="auto">
          <a:xfrm>
            <a:off x="5334000" y="5410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42"/>
          <p:cNvSpPr txBox="1">
            <a:spLocks noChangeArrowheads="1"/>
          </p:cNvSpPr>
          <p:nvPr/>
        </p:nvSpPr>
        <p:spPr bwMode="auto">
          <a:xfrm>
            <a:off x="4800600" y="6172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1905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22860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62600" y="182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76962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5400" y="3429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90800" y="4724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9400" y="3352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41137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76800" y="4495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4800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29200" y="5867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86600" y="5943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5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0" name="~PP151.WAV">
            <a:hlinkClick r:id="" action="ppaction://media"/>
          </p:cNvPr>
          <p:cNvPicPr>
            <a:picLocks noRot="1" noChangeAspect="1"/>
          </p:cNvPicPr>
          <p:nvPr>
            <a:wavAudioFile r:embed="rId1" name="~PP15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3"/>
          <p:cNvGrpSpPr>
            <a:grpSpLocks/>
          </p:cNvGrpSpPr>
          <p:nvPr/>
        </p:nvGrpSpPr>
        <p:grpSpPr bwMode="auto">
          <a:xfrm>
            <a:off x="457200" y="1143000"/>
            <a:ext cx="8010525" cy="4340225"/>
            <a:chOff x="0" y="0"/>
            <a:chExt cx="71342" cy="36957"/>
          </a:xfrm>
        </p:grpSpPr>
        <p:sp>
          <p:nvSpPr>
            <p:cNvPr id="3075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1342" cy="3695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7315" y="11381"/>
              <a:ext cx="9487" cy="4153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 new patient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28079" y="1562"/>
              <a:ext cx="15767" cy="51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Patient presents with spine related pain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36"/>
            <p:cNvCxnSpPr>
              <a:cxnSpLocks noChangeShapeType="1"/>
            </p:cNvCxnSpPr>
            <p:nvPr/>
          </p:nvCxnSpPr>
          <p:spPr bwMode="auto">
            <a:xfrm rot="5400000">
              <a:off x="21657" y="-2925"/>
              <a:ext cx="4707" cy="239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AutoShape 37"/>
            <p:cNvSpPr>
              <a:spLocks noChangeArrowheads="1"/>
            </p:cNvSpPr>
            <p:nvPr/>
          </p:nvSpPr>
          <p:spPr bwMode="auto">
            <a:xfrm>
              <a:off x="26790" y="11352"/>
              <a:ext cx="18339" cy="854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new condition or a moderate-severe exacerbation of a pre-existing condition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38"/>
            <p:cNvCxnSpPr>
              <a:cxnSpLocks noChangeShapeType="1"/>
            </p:cNvCxnSpPr>
            <p:nvPr/>
          </p:nvCxnSpPr>
          <p:spPr bwMode="auto">
            <a:xfrm rot="5400000">
              <a:off x="33623" y="9011"/>
              <a:ext cx="4678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49891" y="11381"/>
              <a:ext cx="18339" cy="726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mild episode of a previously treated (usually chronic) condition.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45158" y="-2521"/>
              <a:ext cx="4707" cy="230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" name="AutoShape 41"/>
            <p:cNvSpPr>
              <a:spLocks noChangeArrowheads="1"/>
            </p:cNvSpPr>
            <p:nvPr/>
          </p:nvSpPr>
          <p:spPr bwMode="auto">
            <a:xfrm>
              <a:off x="5803" y="21781"/>
              <a:ext cx="12542" cy="391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New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42"/>
            <p:cNvCxnSpPr>
              <a:cxnSpLocks noChangeShapeType="1"/>
            </p:cNvCxnSpPr>
            <p:nvPr/>
          </p:nvCxnSpPr>
          <p:spPr bwMode="auto">
            <a:xfrm>
              <a:off x="12058" y="15534"/>
              <a:ext cx="16" cy="6247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28435" y="21781"/>
              <a:ext cx="15132" cy="391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Established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44"/>
            <p:cNvCxnSpPr>
              <a:cxnSpLocks noChangeShapeType="1"/>
            </p:cNvCxnSpPr>
            <p:nvPr/>
          </p:nvCxnSpPr>
          <p:spPr bwMode="auto">
            <a:xfrm>
              <a:off x="35960" y="19900"/>
              <a:ext cx="41" cy="188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50692" y="21853"/>
              <a:ext cx="16821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Evaluation</a:t>
              </a:r>
              <a:r>
                <a:rPr kumimoji="0" lang="en-US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(Often Condition Focused)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46"/>
            <p:cNvCxnSpPr>
              <a:cxnSpLocks noChangeShapeType="1"/>
            </p:cNvCxnSpPr>
            <p:nvPr/>
          </p:nvCxnSpPr>
          <p:spPr bwMode="auto">
            <a:xfrm>
              <a:off x="59061" y="18647"/>
              <a:ext cx="41" cy="32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17923" y="29076"/>
              <a:ext cx="11011" cy="47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Acute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49"/>
            <p:cNvCxnSpPr>
              <a:cxnSpLocks noChangeShapeType="1"/>
            </p:cNvCxnSpPr>
            <p:nvPr/>
          </p:nvCxnSpPr>
          <p:spPr bwMode="auto">
            <a:xfrm rot="16200000" flipH="1">
              <a:off x="16062" y="21711"/>
              <a:ext cx="3377" cy="113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0"/>
            <p:cNvCxnSpPr>
              <a:cxnSpLocks noChangeShapeType="1"/>
            </p:cNvCxnSpPr>
            <p:nvPr/>
          </p:nvCxnSpPr>
          <p:spPr bwMode="auto">
            <a:xfrm rot="5400000">
              <a:off x="28026" y="21101"/>
              <a:ext cx="3377" cy="125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>
              <a:off x="53365" y="29076"/>
              <a:ext cx="11487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Chronic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52"/>
            <p:cNvCxnSpPr>
              <a:cxnSpLocks noChangeShapeType="1"/>
            </p:cNvCxnSpPr>
            <p:nvPr/>
          </p:nvCxnSpPr>
          <p:spPr bwMode="auto">
            <a:xfrm rot="16200000" flipH="1">
              <a:off x="57452" y="27421"/>
              <a:ext cx="3305" cy="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6802" y="12249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5129" y="14351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8231" y="14351"/>
              <a:ext cx="2901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8345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43567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67513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30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220.WAV">
            <a:hlinkClick r:id="" action="ppaction://media"/>
          </p:cNvPr>
          <p:cNvPicPr>
            <a:picLocks noRot="1" noChangeAspect="1"/>
          </p:cNvPicPr>
          <p:nvPr>
            <a:wavAudioFile r:embed="rId1" name="~PP22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5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7" name="~PP1803.WAV">
            <a:hlinkClick r:id="" action="ppaction://media"/>
          </p:cNvPr>
          <p:cNvPicPr>
            <a:picLocks noRot="1" noChangeAspect="1"/>
          </p:cNvPicPr>
          <p:nvPr>
            <a:wavAudioFile r:embed="rId1" name="~PP180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1021.WAV">
            <a:hlinkClick r:id="" action="ppaction://media"/>
          </p:cNvPr>
          <p:cNvPicPr>
            <a:picLocks noRot="1" noChangeAspect="1"/>
          </p:cNvPicPr>
          <p:nvPr>
            <a:wavAudioFile r:embed="rId1" name="~PP102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103.WAV">
            <a:hlinkClick r:id="" action="ppaction://media"/>
          </p:cNvPr>
          <p:cNvPicPr>
            <a:picLocks noRot="1" noChangeAspect="1"/>
          </p:cNvPicPr>
          <p:nvPr>
            <a:wavAudioFile r:embed="rId1" name="~PP310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404.WAV">
            <a:hlinkClick r:id="" action="ppaction://media"/>
          </p:cNvPr>
          <p:cNvPicPr>
            <a:picLocks noRot="1" noChangeAspect="1"/>
          </p:cNvPicPr>
          <p:nvPr>
            <a:wavAudioFile r:embed="rId1" name="~PP340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18.WAV">
            <a:hlinkClick r:id="" action="ppaction://media"/>
          </p:cNvPr>
          <p:cNvPicPr>
            <a:picLocks noRot="1" noChangeAspect="1"/>
          </p:cNvPicPr>
          <p:nvPr>
            <a:wavAudioFile r:embed="rId1" name="~PP31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869.WAV">
            <a:hlinkClick r:id="" action="ppaction://media"/>
          </p:cNvPr>
          <p:cNvPicPr>
            <a:picLocks noRot="1" noChangeAspect="1"/>
          </p:cNvPicPr>
          <p:nvPr>
            <a:wavAudioFile r:embed="rId1" name="~PP86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99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661.WAV">
            <a:hlinkClick r:id="" action="ppaction://media"/>
          </p:cNvPr>
          <p:cNvPicPr>
            <a:picLocks noRot="1" noChangeAspect="1"/>
          </p:cNvPicPr>
          <p:nvPr>
            <a:wavAudioFile r:embed="rId1" name="~PP366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2949.WAV">
            <a:hlinkClick r:id="" action="ppaction://media"/>
          </p:cNvPr>
          <p:cNvPicPr>
            <a:picLocks noRot="1" noChangeAspect="1"/>
          </p:cNvPicPr>
          <p:nvPr>
            <a:wavAudioFile r:embed="rId1" name="~PP294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1761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3"/>
          <p:cNvGrpSpPr>
            <a:grpSpLocks/>
          </p:cNvGrpSpPr>
          <p:nvPr/>
        </p:nvGrpSpPr>
        <p:grpSpPr bwMode="auto">
          <a:xfrm>
            <a:off x="457200" y="1143000"/>
            <a:ext cx="8010525" cy="4340225"/>
            <a:chOff x="0" y="0"/>
            <a:chExt cx="71342" cy="36957"/>
          </a:xfrm>
        </p:grpSpPr>
        <p:sp>
          <p:nvSpPr>
            <p:cNvPr id="3075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1342" cy="3695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7315" y="11381"/>
              <a:ext cx="9487" cy="415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 new patient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28079" y="1562"/>
              <a:ext cx="15767" cy="51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Patient presents with spine related pain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36"/>
            <p:cNvCxnSpPr>
              <a:cxnSpLocks noChangeShapeType="1"/>
            </p:cNvCxnSpPr>
            <p:nvPr/>
          </p:nvCxnSpPr>
          <p:spPr bwMode="auto">
            <a:xfrm rot="5400000">
              <a:off x="21657" y="-2925"/>
              <a:ext cx="4707" cy="239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AutoShape 37"/>
            <p:cNvSpPr>
              <a:spLocks noChangeArrowheads="1"/>
            </p:cNvSpPr>
            <p:nvPr/>
          </p:nvSpPr>
          <p:spPr bwMode="auto">
            <a:xfrm>
              <a:off x="26790" y="11352"/>
              <a:ext cx="18339" cy="854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new condition or a moderate-severe exacerbation of a pre-existing condition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AutoShape 38"/>
            <p:cNvCxnSpPr>
              <a:cxnSpLocks noChangeShapeType="1"/>
            </p:cNvCxnSpPr>
            <p:nvPr/>
          </p:nvCxnSpPr>
          <p:spPr bwMode="auto">
            <a:xfrm rot="5400000">
              <a:off x="33623" y="9011"/>
              <a:ext cx="4678" cy="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AutoShape 39"/>
            <p:cNvSpPr>
              <a:spLocks noChangeArrowheads="1"/>
            </p:cNvSpPr>
            <p:nvPr/>
          </p:nvSpPr>
          <p:spPr bwMode="auto">
            <a:xfrm>
              <a:off x="49891" y="11381"/>
              <a:ext cx="18339" cy="726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This is an established patient with a mild episode of a previously treated (usually chronic) condition.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45158" y="-2521"/>
              <a:ext cx="4707" cy="2309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" name="AutoShape 41"/>
            <p:cNvSpPr>
              <a:spLocks noChangeArrowheads="1"/>
            </p:cNvSpPr>
            <p:nvPr/>
          </p:nvSpPr>
          <p:spPr bwMode="auto">
            <a:xfrm>
              <a:off x="5803" y="21781"/>
              <a:ext cx="1254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New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42"/>
            <p:cNvCxnSpPr>
              <a:cxnSpLocks noChangeShapeType="1"/>
            </p:cNvCxnSpPr>
            <p:nvPr/>
          </p:nvCxnSpPr>
          <p:spPr bwMode="auto">
            <a:xfrm>
              <a:off x="12058" y="15534"/>
              <a:ext cx="16" cy="6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28435" y="21781"/>
              <a:ext cx="15132" cy="39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Established Patient Evaluation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44"/>
            <p:cNvCxnSpPr>
              <a:cxnSpLocks noChangeShapeType="1"/>
            </p:cNvCxnSpPr>
            <p:nvPr/>
          </p:nvCxnSpPr>
          <p:spPr bwMode="auto">
            <a:xfrm>
              <a:off x="35960" y="19900"/>
              <a:ext cx="41" cy="1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AutoShape 45"/>
            <p:cNvSpPr>
              <a:spLocks noChangeArrowheads="1"/>
            </p:cNvSpPr>
            <p:nvPr/>
          </p:nvSpPr>
          <p:spPr bwMode="auto">
            <a:xfrm>
              <a:off x="50692" y="21853"/>
              <a:ext cx="16821" cy="3918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Perform Evaluation</a:t>
              </a:r>
              <a:r>
                <a:rPr kumimoji="0" lang="en-US" sz="1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(Often Condition Focused)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46"/>
            <p:cNvCxnSpPr>
              <a:cxnSpLocks noChangeShapeType="1"/>
            </p:cNvCxnSpPr>
            <p:nvPr/>
          </p:nvCxnSpPr>
          <p:spPr bwMode="auto">
            <a:xfrm>
              <a:off x="59061" y="18647"/>
              <a:ext cx="41" cy="3206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17923" y="29076"/>
              <a:ext cx="11011" cy="47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Acute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49"/>
            <p:cNvCxnSpPr>
              <a:cxnSpLocks noChangeShapeType="1"/>
            </p:cNvCxnSpPr>
            <p:nvPr/>
          </p:nvCxnSpPr>
          <p:spPr bwMode="auto">
            <a:xfrm rot="16200000" flipH="1">
              <a:off x="16062" y="21711"/>
              <a:ext cx="3377" cy="113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0"/>
            <p:cNvCxnSpPr>
              <a:cxnSpLocks noChangeShapeType="1"/>
            </p:cNvCxnSpPr>
            <p:nvPr/>
          </p:nvCxnSpPr>
          <p:spPr bwMode="auto">
            <a:xfrm rot="5400000">
              <a:off x="28026" y="21101"/>
              <a:ext cx="3377" cy="1257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>
              <a:off x="53365" y="29076"/>
              <a:ext cx="11487" cy="473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Go to Chronic Care Algorithm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52"/>
            <p:cNvCxnSpPr>
              <a:cxnSpLocks noChangeShapeType="1"/>
            </p:cNvCxnSpPr>
            <p:nvPr/>
          </p:nvCxnSpPr>
          <p:spPr bwMode="auto">
            <a:xfrm rot="16200000" flipH="1">
              <a:off x="57452" y="27421"/>
              <a:ext cx="3305" cy="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6802" y="12249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5129" y="14351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8231" y="14351"/>
              <a:ext cx="2901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8345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43567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67513" y="22822"/>
              <a:ext cx="2902" cy="2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3942" tIns="41972" rIns="83942" bIns="419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30" name="~PP291.WAV">
            <a:hlinkClick r:id="" action="ppaction://media"/>
          </p:cNvPr>
          <p:cNvPicPr>
            <a:picLocks noRot="1" noChangeAspect="1"/>
          </p:cNvPicPr>
          <p:nvPr>
            <a:wavAudioFile r:embed="rId1" name="~PP29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1634.WAV">
            <a:hlinkClick r:id="" action="ppaction://media"/>
          </p:cNvPr>
          <p:cNvPicPr>
            <a:picLocks noRot="1" noChangeAspect="1"/>
          </p:cNvPicPr>
          <p:nvPr>
            <a:wavAudioFile r:embed="rId1" name="~PP163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73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8" name="~PP1363.WAV">
            <a:hlinkClick r:id="" action="ppaction://media"/>
          </p:cNvPr>
          <p:cNvPicPr>
            <a:picLocks noRot="1" noChangeAspect="1"/>
          </p:cNvPicPr>
          <p:nvPr>
            <a:wavAudioFile r:embed="rId1" name="~PP136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7" name="~PP3080.WAV">
            <a:hlinkClick r:id="" action="ppaction://media"/>
          </p:cNvPr>
          <p:cNvPicPr>
            <a:picLocks noRot="1" noChangeAspect="1"/>
          </p:cNvPicPr>
          <p:nvPr>
            <a:wavAudioFile r:embed="rId1" name="~PP308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615.WAV">
            <a:hlinkClick r:id="" action="ppaction://media"/>
          </p:cNvPr>
          <p:cNvPicPr>
            <a:picLocks noRot="1" noChangeAspect="1"/>
          </p:cNvPicPr>
          <p:nvPr>
            <a:wavAudioFile r:embed="rId1" name="~PP361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837.WAV">
            <a:hlinkClick r:id="" action="ppaction://media"/>
          </p:cNvPr>
          <p:cNvPicPr>
            <a:picLocks noRot="1" noChangeAspect="1"/>
          </p:cNvPicPr>
          <p:nvPr>
            <a:wavAudioFile r:embed="rId1" name="~PP83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3378.WAV">
            <a:hlinkClick r:id="" action="ppaction://media"/>
          </p:cNvPr>
          <p:cNvPicPr>
            <a:picLocks noRot="1" noChangeAspect="1"/>
          </p:cNvPicPr>
          <p:nvPr>
            <a:wavAudioFile r:embed="rId1" name="~PP337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1722.WAV">
            <a:hlinkClick r:id="" action="ppaction://media"/>
          </p:cNvPr>
          <p:cNvPicPr>
            <a:picLocks noRot="1" noChangeAspect="1"/>
          </p:cNvPicPr>
          <p:nvPr>
            <a:wavAudioFile r:embed="rId1" name="~PP172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6" name="~PP2618.WAV">
            <a:hlinkClick r:id="" action="ppaction://media"/>
          </p:cNvPr>
          <p:cNvPicPr>
            <a:picLocks noRot="1" noChangeAspect="1"/>
          </p:cNvPicPr>
          <p:nvPr>
            <a:wavAudioFile r:embed="rId1" name="~PP261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8" name="~PP3869.WAV">
            <a:hlinkClick r:id="" action="ppaction://media"/>
          </p:cNvPr>
          <p:cNvPicPr>
            <a:picLocks noRot="1" noChangeAspect="1"/>
          </p:cNvPicPr>
          <p:nvPr>
            <a:wavAudioFile r:embed="rId1" name="~PP386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66"/>
          <p:cNvSpPr txBox="1">
            <a:spLocks noChangeArrowheads="1"/>
          </p:cNvSpPr>
          <p:nvPr/>
        </p:nvSpPr>
        <p:spPr bwMode="auto">
          <a:xfrm>
            <a:off x="3962400" y="76200"/>
            <a:ext cx="10223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 for 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visits.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Diamond 175"/>
          <p:cNvSpPr>
            <a:spLocks noChangeArrowheads="1"/>
          </p:cNvSpPr>
          <p:nvPr/>
        </p:nvSpPr>
        <p:spPr bwMode="auto">
          <a:xfrm>
            <a:off x="2895600" y="7620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2908663" y="1007699"/>
            <a:ext cx="1238250" cy="574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Has patient returned to pre-episode status?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xt Box 66"/>
          <p:cNvSpPr txBox="1">
            <a:spLocks noChangeArrowheads="1"/>
          </p:cNvSpPr>
          <p:nvPr/>
        </p:nvSpPr>
        <p:spPr bwMode="auto">
          <a:xfrm>
            <a:off x="990600" y="1129937"/>
            <a:ext cx="1201738" cy="415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 further diagnostic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Diamond 181"/>
          <p:cNvSpPr>
            <a:spLocks noChangeArrowheads="1"/>
          </p:cNvSpPr>
          <p:nvPr/>
        </p:nvSpPr>
        <p:spPr bwMode="auto">
          <a:xfrm>
            <a:off x="4648200" y="609600"/>
            <a:ext cx="1440125" cy="1461476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6012" y="906308"/>
            <a:ext cx="144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Does</a:t>
            </a:r>
          </a:p>
          <a:p>
            <a:pPr algn="ctr"/>
            <a:r>
              <a:rPr lang="en-US" sz="1050" dirty="0" smtClean="0"/>
              <a:t>Condition</a:t>
            </a:r>
          </a:p>
          <a:p>
            <a:pPr algn="ctr"/>
            <a:r>
              <a:rPr lang="en-US" sz="1050" dirty="0" smtClean="0"/>
              <a:t>Worsen upon repeated</a:t>
            </a:r>
          </a:p>
          <a:p>
            <a:pPr algn="ctr"/>
            <a:r>
              <a:rPr lang="en-US" sz="1050" dirty="0" smtClean="0"/>
              <a:t>attempts to</a:t>
            </a:r>
          </a:p>
          <a:p>
            <a:pPr algn="ctr"/>
            <a:r>
              <a:rPr lang="en-US" sz="1050" dirty="0" smtClean="0"/>
              <a:t>withdraw</a:t>
            </a:r>
          </a:p>
          <a:p>
            <a:pPr algn="ctr"/>
            <a:r>
              <a:rPr lang="en-US" sz="1050" dirty="0" smtClean="0"/>
              <a:t>care?</a:t>
            </a:r>
            <a:endParaRPr lang="en-US" sz="1050" dirty="0"/>
          </a:p>
        </p:txBody>
      </p:sp>
      <p:cxnSp>
        <p:nvCxnSpPr>
          <p:cNvPr id="15" name="Straight Arrow Connector 14"/>
          <p:cNvCxnSpPr>
            <a:stCxn id="175" idx="3"/>
            <a:endCxn id="181" idx="1"/>
          </p:cNvCxnSpPr>
          <p:nvPr/>
        </p:nvCxnSpPr>
        <p:spPr>
          <a:xfrm>
            <a:off x="4156075" y="1337469"/>
            <a:ext cx="492125" cy="286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5" idx="1"/>
            <a:endCxn id="178" idx="3"/>
          </p:cNvCxnSpPr>
          <p:nvPr/>
        </p:nvCxnSpPr>
        <p:spPr>
          <a:xfrm flipH="1">
            <a:off x="2192338" y="1337469"/>
            <a:ext cx="703262" cy="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3"/>
          <p:cNvSpPr txBox="1">
            <a:spLocks noChangeArrowheads="1"/>
          </p:cNvSpPr>
          <p:nvPr/>
        </p:nvSpPr>
        <p:spPr bwMode="auto">
          <a:xfrm>
            <a:off x="23622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2"/>
          <p:cNvSpPr txBox="1">
            <a:spLocks noChangeArrowheads="1"/>
          </p:cNvSpPr>
          <p:nvPr/>
        </p:nvSpPr>
        <p:spPr bwMode="auto">
          <a:xfrm>
            <a:off x="4114800" y="1066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59" y="914400"/>
            <a:ext cx="144780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Release patient</a:t>
            </a:r>
          </a:p>
          <a:p>
            <a:pPr algn="ctr"/>
            <a:r>
              <a:rPr lang="en-US" sz="1000" dirty="0" smtClean="0"/>
              <a:t>Provide home management recommendations if appropriate</a:t>
            </a:r>
            <a:endParaRPr lang="en-US" sz="1000" dirty="0"/>
          </a:p>
        </p:txBody>
      </p:sp>
      <p:cxnSp>
        <p:nvCxnSpPr>
          <p:cNvPr id="24" name="Straight Arrow Connector 23"/>
          <p:cNvCxnSpPr>
            <a:stCxn id="181" idx="3"/>
            <a:endCxn id="22" idx="1"/>
          </p:cNvCxnSpPr>
          <p:nvPr/>
        </p:nvCxnSpPr>
        <p:spPr>
          <a:xfrm>
            <a:off x="6088325" y="1340338"/>
            <a:ext cx="449634" cy="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3622" y="2362200"/>
            <a:ext cx="1752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 ongoing/</a:t>
            </a:r>
          </a:p>
          <a:p>
            <a:pPr algn="ctr"/>
            <a:r>
              <a:rPr lang="en-US" sz="1000" dirty="0" smtClean="0"/>
              <a:t>Recurrent care </a:t>
            </a:r>
            <a:r>
              <a:rPr lang="en-US" sz="1000" dirty="0"/>
              <a:t>plan of 1 – 4 visits per month.  Re-evaluate at least every 12 visits.</a:t>
            </a:r>
          </a:p>
        </p:txBody>
      </p:sp>
      <p:sp>
        <p:nvSpPr>
          <p:cNvPr id="26" name="Diamond 175"/>
          <p:cNvSpPr>
            <a:spLocks noChangeArrowheads="1"/>
          </p:cNvSpPr>
          <p:nvPr/>
        </p:nvSpPr>
        <p:spPr bwMode="auto">
          <a:xfrm>
            <a:off x="966652" y="1828800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9812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 Flags</a:t>
            </a:r>
          </a:p>
          <a:p>
            <a:pPr algn="ctr"/>
            <a:r>
              <a:rPr lang="en-US" sz="1000" dirty="0" smtClean="0"/>
              <a:t> present or other </a:t>
            </a:r>
          </a:p>
          <a:p>
            <a:pPr algn="ctr"/>
            <a:r>
              <a:rPr lang="en-US" sz="1000" dirty="0" smtClean="0"/>
              <a:t>conditions outside of </a:t>
            </a:r>
          </a:p>
          <a:p>
            <a:pPr algn="ctr"/>
            <a:r>
              <a:rPr lang="en-US" sz="1000" dirty="0" smtClean="0"/>
              <a:t>scope or skill </a:t>
            </a:r>
          </a:p>
          <a:p>
            <a:pPr algn="ctr"/>
            <a:r>
              <a:rPr lang="en-US" sz="1000" dirty="0" smtClean="0"/>
              <a:t>set?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178" idx="2"/>
            <a:endCxn id="26" idx="0"/>
          </p:cNvCxnSpPr>
          <p:nvPr/>
        </p:nvCxnSpPr>
        <p:spPr>
          <a:xfrm rot="16200000" flipH="1">
            <a:off x="1452710" y="1684620"/>
            <a:ext cx="282938" cy="542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0800" y="2131422"/>
            <a:ext cx="106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sp>
        <p:nvSpPr>
          <p:cNvPr id="32" name="Diamond 175"/>
          <p:cNvSpPr>
            <a:spLocks noChangeArrowheads="1"/>
          </p:cNvSpPr>
          <p:nvPr/>
        </p:nvSpPr>
        <p:spPr bwMode="auto">
          <a:xfrm>
            <a:off x="1600200" y="3200400"/>
            <a:ext cx="1371600" cy="12271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9570" y="354438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Symptoms</a:t>
            </a:r>
          </a:p>
          <a:p>
            <a:pPr algn="ctr"/>
            <a:r>
              <a:rPr lang="en-US" sz="1000" dirty="0" smtClean="0"/>
              <a:t>Improved?/Are Chronic</a:t>
            </a:r>
          </a:p>
          <a:p>
            <a:pPr algn="ctr"/>
            <a:r>
              <a:rPr lang="en-US" sz="1000" dirty="0" smtClean="0"/>
              <a:t>Care goals being</a:t>
            </a:r>
          </a:p>
          <a:p>
            <a:pPr algn="ctr"/>
            <a:r>
              <a:rPr lang="en-US" sz="1000" dirty="0" smtClean="0"/>
              <a:t>Met?</a:t>
            </a:r>
            <a:endParaRPr lang="en-US" sz="1000" dirty="0"/>
          </a:p>
        </p:txBody>
      </p:sp>
      <p:sp>
        <p:nvSpPr>
          <p:cNvPr id="34" name="Diamond 175"/>
          <p:cNvSpPr>
            <a:spLocks noChangeArrowheads="1"/>
          </p:cNvSpPr>
          <p:nvPr/>
        </p:nvSpPr>
        <p:spPr bwMode="auto">
          <a:xfrm>
            <a:off x="5384074" y="3233055"/>
            <a:ext cx="1260475" cy="1150937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65808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MTB/Pre-Episode</a:t>
            </a:r>
          </a:p>
          <a:p>
            <a:pPr algn="ctr"/>
            <a:r>
              <a:rPr lang="en-US" sz="1000" dirty="0" smtClean="0"/>
              <a:t>Status</a:t>
            </a:r>
            <a:endParaRPr lang="en-US" sz="1000" dirty="0"/>
          </a:p>
        </p:txBody>
      </p:sp>
      <p:sp>
        <p:nvSpPr>
          <p:cNvPr id="36" name="Diamond 175"/>
          <p:cNvSpPr>
            <a:spLocks noChangeArrowheads="1"/>
          </p:cNvSpPr>
          <p:nvPr/>
        </p:nvSpPr>
        <p:spPr bwMode="auto">
          <a:xfrm>
            <a:off x="1613263" y="4646022"/>
            <a:ext cx="1371600" cy="1227137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4811" y="492687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Other</a:t>
            </a:r>
          </a:p>
          <a:p>
            <a:pPr algn="ctr"/>
            <a:r>
              <a:rPr lang="en-US" sz="1000" dirty="0" smtClean="0"/>
              <a:t>Treatment options</a:t>
            </a:r>
          </a:p>
          <a:p>
            <a:pPr algn="ctr"/>
            <a:r>
              <a:rPr lang="en-US" sz="1000" dirty="0" smtClean="0"/>
              <a:t>Available at this</a:t>
            </a:r>
          </a:p>
          <a:p>
            <a:pPr algn="ctr"/>
            <a:r>
              <a:rPr lang="en-US" sz="1000" dirty="0" smtClean="0"/>
              <a:t>facility?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1400" y="4902926"/>
            <a:ext cx="1447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Discontinue care and refer to appropriate provider/facility for opinion/management</a:t>
            </a:r>
            <a:endParaRPr lang="en-US" sz="1000" dirty="0"/>
          </a:p>
        </p:txBody>
      </p:sp>
      <p:cxnSp>
        <p:nvCxnSpPr>
          <p:cNvPr id="40" name="Elbow Connector 39"/>
          <p:cNvCxnSpPr>
            <a:stCxn id="26" idx="2"/>
            <a:endCxn id="32" idx="0"/>
          </p:cNvCxnSpPr>
          <p:nvPr/>
        </p:nvCxnSpPr>
        <p:spPr>
          <a:xfrm rot="16200000" flipH="1">
            <a:off x="1831114" y="2745513"/>
            <a:ext cx="220663" cy="68911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3"/>
            <a:endCxn id="38" idx="1"/>
          </p:cNvCxnSpPr>
          <p:nvPr/>
        </p:nvCxnSpPr>
        <p:spPr>
          <a:xfrm flipV="1">
            <a:off x="2984863" y="5256869"/>
            <a:ext cx="596537" cy="2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2834" y="6156960"/>
            <a:ext cx="2362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Treat for up to 6 visits.  Consider multimodal, multidisciplinary care.</a:t>
            </a:r>
            <a:endParaRPr lang="en-US" sz="1000" dirty="0"/>
          </a:p>
        </p:txBody>
      </p:sp>
      <p:cxnSp>
        <p:nvCxnSpPr>
          <p:cNvPr id="45" name="Elbow Connector 44"/>
          <p:cNvCxnSpPr>
            <a:stCxn id="174" idx="2"/>
            <a:endCxn id="175" idx="0"/>
          </p:cNvCxnSpPr>
          <p:nvPr/>
        </p:nvCxnSpPr>
        <p:spPr>
          <a:xfrm rot="5400000">
            <a:off x="3847307" y="135732"/>
            <a:ext cx="304800" cy="94773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6" idx="3"/>
            <a:endCxn id="31" idx="1"/>
          </p:cNvCxnSpPr>
          <p:nvPr/>
        </p:nvCxnSpPr>
        <p:spPr>
          <a:xfrm>
            <a:off x="2227127" y="2404269"/>
            <a:ext cx="363673" cy="4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1" idx="2"/>
            <a:endCxn id="25" idx="0"/>
          </p:cNvCxnSpPr>
          <p:nvPr/>
        </p:nvCxnSpPr>
        <p:spPr>
          <a:xfrm rot="16200000" flipH="1">
            <a:off x="5223530" y="2215808"/>
            <a:ext cx="291124" cy="165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4" idx="1"/>
          </p:cNvCxnSpPr>
          <p:nvPr/>
        </p:nvCxnSpPr>
        <p:spPr>
          <a:xfrm flipV="1">
            <a:off x="2971800" y="3808524"/>
            <a:ext cx="2412274" cy="544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2" idx="2"/>
            <a:endCxn id="36" idx="0"/>
          </p:cNvCxnSpPr>
          <p:nvPr/>
        </p:nvCxnSpPr>
        <p:spPr>
          <a:xfrm rot="16200000" flipH="1">
            <a:off x="2183289" y="4530247"/>
            <a:ext cx="218485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Care Algorithm</a:t>
            </a:r>
            <a:endParaRPr lang="en-US" dirty="0"/>
          </a:p>
        </p:txBody>
      </p:sp>
      <p:cxnSp>
        <p:nvCxnSpPr>
          <p:cNvPr id="61" name="Elbow Connector 60"/>
          <p:cNvCxnSpPr>
            <a:stCxn id="36" idx="2"/>
            <a:endCxn id="43" idx="0"/>
          </p:cNvCxnSpPr>
          <p:nvPr/>
        </p:nvCxnSpPr>
        <p:spPr>
          <a:xfrm rot="16200000" flipH="1">
            <a:off x="3139598" y="5032623"/>
            <a:ext cx="283801" cy="19648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43" idx="1"/>
            <a:endCxn id="32" idx="1"/>
          </p:cNvCxnSpPr>
          <p:nvPr/>
        </p:nvCxnSpPr>
        <p:spPr>
          <a:xfrm rot="10800000">
            <a:off x="1600200" y="3813969"/>
            <a:ext cx="1482634" cy="2543046"/>
          </a:xfrm>
          <a:prstGeom prst="bentConnector3">
            <a:avLst>
              <a:gd name="adj1" fmla="val 115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34" idx="2"/>
            <a:endCxn id="43" idx="3"/>
          </p:cNvCxnSpPr>
          <p:nvPr/>
        </p:nvCxnSpPr>
        <p:spPr>
          <a:xfrm rot="5400000">
            <a:off x="4743162" y="5085864"/>
            <a:ext cx="1973023" cy="5692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4" idx="3"/>
            <a:endCxn id="181" idx="0"/>
          </p:cNvCxnSpPr>
          <p:nvPr/>
        </p:nvCxnSpPr>
        <p:spPr>
          <a:xfrm flipH="1" flipV="1">
            <a:off x="5368263" y="609600"/>
            <a:ext cx="1276286" cy="3198924"/>
          </a:xfrm>
          <a:prstGeom prst="bentConnector4">
            <a:avLst>
              <a:gd name="adj1" fmla="val -128450"/>
              <a:gd name="adj2" fmla="val 10714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3"/>
          <p:cNvSpPr txBox="1">
            <a:spLocks noChangeArrowheads="1"/>
          </p:cNvSpPr>
          <p:nvPr/>
        </p:nvSpPr>
        <p:spPr bwMode="auto">
          <a:xfrm>
            <a:off x="1752600" y="2819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5410200" y="2057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2133600" y="2209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2971800" y="3505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2"/>
          <p:cNvSpPr txBox="1">
            <a:spLocks noChangeArrowheads="1"/>
          </p:cNvSpPr>
          <p:nvPr/>
        </p:nvSpPr>
        <p:spPr bwMode="auto">
          <a:xfrm>
            <a:off x="6629400" y="3581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43"/>
          <p:cNvSpPr txBox="1">
            <a:spLocks noChangeArrowheads="1"/>
          </p:cNvSpPr>
          <p:nvPr/>
        </p:nvSpPr>
        <p:spPr bwMode="auto">
          <a:xfrm>
            <a:off x="6019800" y="1066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60960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43"/>
          <p:cNvSpPr txBox="1">
            <a:spLocks noChangeArrowheads="1"/>
          </p:cNvSpPr>
          <p:nvPr/>
        </p:nvSpPr>
        <p:spPr bwMode="auto">
          <a:xfrm>
            <a:off x="2362200" y="4343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438400" y="57912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971800" y="5029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457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657600" y="167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33600" y="1524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1905000" y="259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26670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18</a:t>
            </a:r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90800" y="556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4724400" y="5638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6400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21</a:t>
            </a:r>
            <a:endParaRPr lang="en-US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6248400" y="4114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75438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25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2600" y="1752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23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257800" y="3048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62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19800"/>
            <a:ext cx="1447800" cy="685800"/>
          </a:xfrm>
          <a:prstGeom prst="rect">
            <a:avLst/>
          </a:prstGeom>
        </p:spPr>
      </p:pic>
      <p:pic>
        <p:nvPicPr>
          <p:cNvPr id="67" name="~PP2617.WAV">
            <a:hlinkClick r:id="" action="ppaction://media"/>
          </p:cNvPr>
          <p:cNvPicPr>
            <a:picLocks noRot="1" noChangeAspect="1"/>
          </p:cNvPicPr>
          <p:nvPr>
            <a:wavAudioFile r:embed="rId1" name="~PP261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2590800" y="920931"/>
            <a:ext cx="1676400" cy="1219200"/>
            <a:chOff x="2667000" y="1014548"/>
            <a:chExt cx="1676400" cy="1219200"/>
          </a:xfrm>
        </p:grpSpPr>
        <p:sp>
          <p:nvSpPr>
            <p:cNvPr id="66" name="Flowchart: Decision 65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solidFill>
              <a:srgbClr val="FF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67000" y="1259953"/>
              <a:ext cx="1676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Is Condition</a:t>
              </a:r>
            </a:p>
            <a:p>
              <a:pPr algn="ctr"/>
              <a:r>
                <a:rPr lang="en-US" sz="1050" dirty="0" smtClean="0"/>
                <a:t>Outside of Scope or Practice or </a:t>
              </a:r>
            </a:p>
            <a:p>
              <a:pPr algn="ctr"/>
              <a:r>
                <a:rPr lang="en-US" sz="1050" dirty="0" smtClean="0"/>
                <a:t>Skill Set</a:t>
              </a:r>
              <a:endParaRPr lang="en-US" sz="105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grpSp>
        <p:nvGrpSpPr>
          <p:cNvPr id="3" name="Group 68"/>
          <p:cNvGrpSpPr/>
          <p:nvPr/>
        </p:nvGrpSpPr>
        <p:grpSpPr>
          <a:xfrm>
            <a:off x="4508863" y="920931"/>
            <a:ext cx="1676400" cy="1219200"/>
            <a:chOff x="2669178" y="1014548"/>
            <a:chExt cx="1676400" cy="1219200"/>
          </a:xfrm>
          <a:solidFill>
            <a:srgbClr val="FFFFFF"/>
          </a:solidFill>
        </p:grpSpPr>
        <p:sp>
          <p:nvSpPr>
            <p:cNvPr id="70" name="Flowchart: Decision 69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9178" y="1471748"/>
              <a:ext cx="1676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Is co-management required?</a:t>
              </a:r>
              <a:endParaRPr lang="en-US" sz="105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9" name="~PP2479.WAV">
            <a:hlinkClick r:id="" action="ppaction://media"/>
          </p:cNvPr>
          <p:cNvPicPr>
            <a:picLocks noRot="1" noChangeAspect="1"/>
          </p:cNvPicPr>
          <p:nvPr>
            <a:wavAudioFile r:embed="rId1" name="~PP247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Spine related pain </a:t>
            </a:r>
          </a:p>
          <a:p>
            <a:r>
              <a:rPr lang="en-US" dirty="0" smtClean="0"/>
              <a:t>All decisions should take into account provider experience and patient preference.</a:t>
            </a:r>
          </a:p>
          <a:p>
            <a:r>
              <a:rPr lang="en-US" dirty="0" smtClean="0"/>
              <a:t>Care is appropriate provided improvement is demonstrated and/or expected.</a:t>
            </a:r>
          </a:p>
          <a:p>
            <a:endParaRPr lang="en-US" dirty="0"/>
          </a:p>
        </p:txBody>
      </p:sp>
      <p:pic>
        <p:nvPicPr>
          <p:cNvPr id="10" name="~PP3638.WAV">
            <a:hlinkClick r:id="" action="ppaction://media"/>
          </p:cNvPr>
          <p:cNvPicPr>
            <a:picLocks noRot="1" noChangeAspect="1"/>
          </p:cNvPicPr>
          <p:nvPr>
            <a:wavAudioFile r:embed="rId1" name="~PP363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Items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9199" y="1562564"/>
            <a:ext cx="4038600" cy="4495800"/>
          </a:xfrm>
        </p:spPr>
        <p:txBody>
          <a:bodyPr/>
          <a:lstStyle/>
          <a:p>
            <a:pPr marL="137160" indent="0">
              <a:buNone/>
            </a:pPr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-band System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Letters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* Thank you North Carolina Chiropractic Association (NCCA)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88761B0-7C93-4DFD-A10A-4A1BAF846517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4514" name="Picture 2" descr="Thera-Ba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0" y="2362200"/>
            <a:ext cx="3093943" cy="13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5" y="3886200"/>
            <a:ext cx="2471040" cy="27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 descr="North Carolina Chiropractic Associ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59" y="4358185"/>
            <a:ext cx="3067342" cy="15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8720" y="1147800"/>
            <a:ext cx="220031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www.ccgpp.org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5" name="~PP491.WAV">
            <a:hlinkClick r:id="" action="ppaction://media"/>
          </p:cNvPr>
          <p:cNvPicPr>
            <a:picLocks noRot="1" noChangeAspect="1"/>
          </p:cNvPicPr>
          <p:nvPr>
            <a:wavAudioFile r:embed="rId1" name="~PP491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53482"/>
      </p:ext>
    </p:extLst>
  </p:cSld>
  <p:clrMapOvr>
    <a:masterClrMapping/>
  </p:clrMapOvr>
  <p:transition advTm="122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810000" y="76200"/>
            <a:ext cx="1524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Patient presents with acute spine related pain.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2667000" y="920931"/>
            <a:ext cx="1447800" cy="1219200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116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Is Condition</a:t>
            </a:r>
          </a:p>
          <a:p>
            <a:pPr algn="ctr"/>
            <a:r>
              <a:rPr lang="en-US" sz="1050" dirty="0" smtClean="0"/>
              <a:t>Outside of Scope of Practice or </a:t>
            </a:r>
          </a:p>
          <a:p>
            <a:pPr algn="ctr"/>
            <a:r>
              <a:rPr lang="en-US" sz="1050" dirty="0" smtClean="0"/>
              <a:t>Skill Set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133241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 facility</a:t>
            </a:r>
            <a:endParaRPr lang="en-US" sz="1000" dirty="0"/>
          </a:p>
        </p:txBody>
      </p:sp>
      <p:grpSp>
        <p:nvGrpSpPr>
          <p:cNvPr id="3" name="Group 68"/>
          <p:cNvGrpSpPr/>
          <p:nvPr/>
        </p:nvGrpSpPr>
        <p:grpSpPr>
          <a:xfrm>
            <a:off x="4508863" y="920931"/>
            <a:ext cx="1676400" cy="1219200"/>
            <a:chOff x="2669178" y="1014548"/>
            <a:chExt cx="1676400" cy="1219200"/>
          </a:xfrm>
          <a:solidFill>
            <a:srgbClr val="FFFFFF"/>
          </a:solidFill>
        </p:grpSpPr>
        <p:sp>
          <p:nvSpPr>
            <p:cNvPr id="70" name="Flowchart: Decision 69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9178" y="1471748"/>
              <a:ext cx="1676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Is co-management required?</a:t>
              </a:r>
              <a:endParaRPr lang="en-US" sz="105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705600" y="1334589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73" name="Elbow Connector 72"/>
          <p:cNvCxnSpPr>
            <a:stCxn id="66" idx="1"/>
            <a:endCxn id="68" idx="3"/>
          </p:cNvCxnSpPr>
          <p:nvPr/>
        </p:nvCxnSpPr>
        <p:spPr>
          <a:xfrm rot="10800000" flipV="1">
            <a:off x="2286000" y="1530530"/>
            <a:ext cx="381000" cy="1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4114800" y="1524000"/>
            <a:ext cx="457200" cy="1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0" idx="3"/>
            <a:endCxn id="72" idx="1"/>
          </p:cNvCxnSpPr>
          <p:nvPr/>
        </p:nvCxnSpPr>
        <p:spPr>
          <a:xfrm>
            <a:off x="6030685" y="1530531"/>
            <a:ext cx="674915" cy="4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43"/>
          <p:cNvSpPr txBox="1">
            <a:spLocks noChangeArrowheads="1"/>
          </p:cNvSpPr>
          <p:nvPr/>
        </p:nvSpPr>
        <p:spPr bwMode="auto">
          <a:xfrm>
            <a:off x="2286000" y="12954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42"/>
          <p:cNvSpPr txBox="1">
            <a:spLocks noChangeArrowheads="1"/>
          </p:cNvSpPr>
          <p:nvPr/>
        </p:nvSpPr>
        <p:spPr bwMode="auto">
          <a:xfrm>
            <a:off x="41148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42"/>
          <p:cNvSpPr txBox="1">
            <a:spLocks noChangeArrowheads="1"/>
          </p:cNvSpPr>
          <p:nvPr/>
        </p:nvSpPr>
        <p:spPr bwMode="auto">
          <a:xfrm>
            <a:off x="6096000" y="129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5410200" y="2209800"/>
            <a:ext cx="2468562" cy="252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Yes or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Elbow Connector 83"/>
          <p:cNvCxnSpPr>
            <a:stCxn id="64" idx="2"/>
            <a:endCxn id="66" idx="0"/>
          </p:cNvCxnSpPr>
          <p:nvPr/>
        </p:nvCxnSpPr>
        <p:spPr>
          <a:xfrm rot="5400000">
            <a:off x="3825785" y="174715"/>
            <a:ext cx="311331" cy="11811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43548" y="2514600"/>
            <a:ext cx="1752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Begin therapeutic trial of up to 12 visits within 4 weeks.</a:t>
            </a:r>
            <a:endParaRPr lang="en-US" sz="1000" dirty="0"/>
          </a:p>
        </p:txBody>
      </p:sp>
      <p:cxnSp>
        <p:nvCxnSpPr>
          <p:cNvPr id="87" name="Elbow Connector 86"/>
          <p:cNvCxnSpPr>
            <a:stCxn id="70" idx="2"/>
            <a:endCxn id="85" idx="0"/>
          </p:cNvCxnSpPr>
          <p:nvPr/>
        </p:nvCxnSpPr>
        <p:spPr>
          <a:xfrm rot="16200000" flipH="1">
            <a:off x="5126082" y="2320833"/>
            <a:ext cx="374469" cy="13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24000" y="2286000"/>
            <a:ext cx="1371600" cy="86177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Assess for improvement at mid-point of trial using any of the accepted measurement tools</a:t>
            </a:r>
            <a:endParaRPr lang="en-US" sz="1000" dirty="0"/>
          </a:p>
        </p:txBody>
      </p:sp>
      <p:cxnSp>
        <p:nvCxnSpPr>
          <p:cNvPr id="90" name="Elbow Connector 89"/>
          <p:cNvCxnSpPr>
            <a:stCxn id="85" idx="1"/>
            <a:endCxn id="88" idx="3"/>
          </p:cNvCxnSpPr>
          <p:nvPr/>
        </p:nvCxnSpPr>
        <p:spPr>
          <a:xfrm rot="10800000" flipV="1">
            <a:off x="2895600" y="2714655"/>
            <a:ext cx="1547948" cy="2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90"/>
          <p:cNvGrpSpPr/>
          <p:nvPr/>
        </p:nvGrpSpPr>
        <p:grpSpPr>
          <a:xfrm>
            <a:off x="1497874" y="3450770"/>
            <a:ext cx="1421674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92" name="Flowchart: Decision 91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grp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73978" y="1362891"/>
              <a:ext cx="101454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Improvement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Evident at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Midpoint?</a:t>
              </a:r>
              <a:endParaRPr lang="en-US" sz="1050" dirty="0"/>
            </a:p>
          </p:txBody>
        </p:sp>
      </p:grpSp>
      <p:cxnSp>
        <p:nvCxnSpPr>
          <p:cNvPr id="95" name="Elbow Connector 94"/>
          <p:cNvCxnSpPr>
            <a:stCxn id="88" idx="2"/>
            <a:endCxn id="92" idx="0"/>
          </p:cNvCxnSpPr>
          <p:nvPr/>
        </p:nvCxnSpPr>
        <p:spPr>
          <a:xfrm rot="5400000">
            <a:off x="2057758" y="3298728"/>
            <a:ext cx="302996" cy="1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67200" y="3635825"/>
            <a:ext cx="2057400" cy="70788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Modifying treatment methods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Additional diagnostic procedures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  Referral or co-management</a:t>
            </a:r>
            <a:endParaRPr lang="en-US" sz="1000" dirty="0"/>
          </a:p>
        </p:txBody>
      </p:sp>
      <p:cxnSp>
        <p:nvCxnSpPr>
          <p:cNvPr id="98" name="Elbow Connector 97"/>
          <p:cNvCxnSpPr>
            <a:stCxn id="92" idx="3"/>
            <a:endCxn id="96" idx="1"/>
          </p:cNvCxnSpPr>
          <p:nvPr/>
        </p:nvCxnSpPr>
        <p:spPr>
          <a:xfrm>
            <a:off x="2919548" y="3984170"/>
            <a:ext cx="1347652" cy="5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696888" y="3792581"/>
            <a:ext cx="1371600" cy="4001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 to appropriate provider/facility</a:t>
            </a:r>
            <a:endParaRPr lang="en-US" sz="1000" dirty="0"/>
          </a:p>
        </p:txBody>
      </p:sp>
      <p:cxnSp>
        <p:nvCxnSpPr>
          <p:cNvPr id="101" name="Elbow Connector 100"/>
          <p:cNvCxnSpPr>
            <a:stCxn id="96" idx="3"/>
            <a:endCxn id="99" idx="1"/>
          </p:cNvCxnSpPr>
          <p:nvPr/>
        </p:nvCxnSpPr>
        <p:spPr>
          <a:xfrm>
            <a:off x="6324600" y="3989768"/>
            <a:ext cx="372288" cy="2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76600" y="5244742"/>
            <a:ext cx="1143000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Continue Trial</a:t>
            </a:r>
            <a:endParaRPr lang="en-US" sz="1000" dirty="0"/>
          </a:p>
        </p:txBody>
      </p:sp>
      <p:cxnSp>
        <p:nvCxnSpPr>
          <p:cNvPr id="105" name="Shape 104"/>
          <p:cNvCxnSpPr>
            <a:stCxn id="96" idx="2"/>
            <a:endCxn id="103" idx="3"/>
          </p:cNvCxnSpPr>
          <p:nvPr/>
        </p:nvCxnSpPr>
        <p:spPr>
          <a:xfrm rot="5400000">
            <a:off x="4345679" y="4417632"/>
            <a:ext cx="1024142" cy="876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5"/>
          <p:cNvGrpSpPr/>
          <p:nvPr/>
        </p:nvGrpSpPr>
        <p:grpSpPr>
          <a:xfrm>
            <a:off x="1613263" y="4835433"/>
            <a:ext cx="1197430" cy="1066800"/>
            <a:chOff x="2743200" y="1014548"/>
            <a:chExt cx="1447800" cy="1219200"/>
          </a:xfrm>
          <a:solidFill>
            <a:srgbClr val="FFFFFF"/>
          </a:solidFill>
        </p:grpSpPr>
        <p:sp>
          <p:nvSpPr>
            <p:cNvPr id="107" name="Flowchart: Decision 106"/>
            <p:cNvSpPr/>
            <p:nvPr/>
          </p:nvSpPr>
          <p:spPr>
            <a:xfrm>
              <a:off x="2743200" y="1014548"/>
              <a:ext cx="1447800" cy="1219200"/>
            </a:xfrm>
            <a:prstGeom prst="flowChartDecision">
              <a:avLst/>
            </a:prstGeom>
            <a:solidFill>
              <a:srgbClr val="FF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50030" y="1395548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Symptoms 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Resolved?</a:t>
              </a:r>
              <a:endParaRPr lang="en-US" sz="1050" dirty="0"/>
            </a:p>
          </p:txBody>
        </p:sp>
      </p:grpSp>
      <p:cxnSp>
        <p:nvCxnSpPr>
          <p:cNvPr id="110" name="Elbow Connector 109"/>
          <p:cNvCxnSpPr>
            <a:stCxn id="92" idx="2"/>
            <a:endCxn id="107" idx="0"/>
          </p:cNvCxnSpPr>
          <p:nvPr/>
        </p:nvCxnSpPr>
        <p:spPr>
          <a:xfrm rot="16200000" flipH="1">
            <a:off x="2051413" y="4674867"/>
            <a:ext cx="317863" cy="3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7" idx="3"/>
            <a:endCxn id="103" idx="1"/>
          </p:cNvCxnSpPr>
          <p:nvPr/>
        </p:nvCxnSpPr>
        <p:spPr>
          <a:xfrm flipV="1">
            <a:off x="2810693" y="5367853"/>
            <a:ext cx="465907" cy="9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276600" y="5799907"/>
            <a:ext cx="1143000" cy="5539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Perform Reassessment Evaluation</a:t>
            </a:r>
            <a:endParaRPr lang="en-US" sz="1000" dirty="0"/>
          </a:p>
        </p:txBody>
      </p:sp>
      <p:cxnSp>
        <p:nvCxnSpPr>
          <p:cNvPr id="115" name="Shape 114"/>
          <p:cNvCxnSpPr>
            <a:stCxn id="107" idx="2"/>
            <a:endCxn id="113" idx="1"/>
          </p:cNvCxnSpPr>
          <p:nvPr/>
        </p:nvCxnSpPr>
        <p:spPr>
          <a:xfrm rot="16200000" flipH="1">
            <a:off x="2656953" y="5457258"/>
            <a:ext cx="174673" cy="10646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2286000" y="44958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2362200" y="5791200"/>
            <a:ext cx="404812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42"/>
          <p:cNvSpPr txBox="1">
            <a:spLocks noChangeArrowheads="1"/>
          </p:cNvSpPr>
          <p:nvPr/>
        </p:nvSpPr>
        <p:spPr bwMode="auto">
          <a:xfrm>
            <a:off x="2819400" y="37338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42"/>
          <p:cNvSpPr txBox="1">
            <a:spLocks noChangeArrowheads="1"/>
          </p:cNvSpPr>
          <p:nvPr/>
        </p:nvSpPr>
        <p:spPr bwMode="auto">
          <a:xfrm>
            <a:off x="2743200" y="5105400"/>
            <a:ext cx="484187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8" name="Shape 127"/>
          <p:cNvCxnSpPr>
            <a:stCxn id="113" idx="3"/>
          </p:cNvCxnSpPr>
          <p:nvPr/>
        </p:nvCxnSpPr>
        <p:spPr>
          <a:xfrm>
            <a:off x="4419600" y="6076906"/>
            <a:ext cx="495300" cy="4000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228600"/>
            <a:ext cx="2514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Care Algorithm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286000" y="1600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429000" y="19812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86400" y="19050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001000" y="167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172200" y="28017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819400" y="3030379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2860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14600" y="5486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19800" y="4343400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848600" y="4191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191000" y="54864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267200" y="63246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cxnSp>
        <p:nvCxnSpPr>
          <p:cNvPr id="59" name="Elbow Connector 58"/>
          <p:cNvCxnSpPr>
            <a:stCxn id="103" idx="2"/>
            <a:endCxn id="113" idx="0"/>
          </p:cNvCxnSpPr>
          <p:nvPr/>
        </p:nvCxnSpPr>
        <p:spPr>
          <a:xfrm rot="5400000">
            <a:off x="3693628" y="5645435"/>
            <a:ext cx="308944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"/>
            <a:ext cx="1447800" cy="685800"/>
          </a:xfrm>
          <a:prstGeom prst="rect">
            <a:avLst/>
          </a:prstGeom>
        </p:spPr>
      </p:pic>
      <p:pic>
        <p:nvPicPr>
          <p:cNvPr id="65" name="~PP1635.WAV">
            <a:hlinkClick r:id="" action="ppaction://media"/>
          </p:cNvPr>
          <p:cNvPicPr>
            <a:picLocks noRot="1" noChangeAspect="1"/>
          </p:cNvPicPr>
          <p:nvPr>
            <a:wavAudioFile r:embed="rId1" name="~PP163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7849</TotalTime>
  <Words>9715</Words>
  <Application>Microsoft Office PowerPoint</Application>
  <PresentationFormat>On-screen Show (4:3)</PresentationFormat>
  <Paragraphs>3921</Paragraphs>
  <Slides>81</Slides>
  <Notes>0</Notes>
  <HiddenSlides>0</HiddenSlides>
  <MMClips>81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Algorithm for the Chiropractic Treatment of Spine Related Pain</vt:lpstr>
      <vt:lpstr>Source Documents</vt:lpstr>
      <vt:lpstr>Algorithm for the Chiropractic Treatment of Spine Related Pain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Care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</vt:lpstr>
      <vt:lpstr>Two Items of interest</vt:lpstr>
    </vt:vector>
  </TitlesOfParts>
  <Company>lifetouch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baker</dc:creator>
  <cp:lastModifiedBy>Frank-man</cp:lastModifiedBy>
  <cp:revision>265</cp:revision>
  <dcterms:created xsi:type="dcterms:W3CDTF">2012-11-08T19:52:45Z</dcterms:created>
  <dcterms:modified xsi:type="dcterms:W3CDTF">2016-04-09T15:50:45Z</dcterms:modified>
</cp:coreProperties>
</file>