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Book Antiqua" panose="02040602050305030304" pitchFamily="18"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Lucida Sans" panose="020B0602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2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0"/>
              <a:t>Epidural steroid injections are associated with less improvement in patients with lumbar spinal stenosis: a subgroup analysis of the Spine Patient Outcomes Research Trial. Spine 2013 Feb 15;38(4) 279-91.</a:t>
            </a:r>
            <a:endParaRPr/>
          </a:p>
          <a:p>
            <a:pPr marL="0" lvl="0" indent="0" algn="l" rtl="0">
              <a:spcBef>
                <a:spcPts val="0"/>
              </a:spcBef>
              <a:spcAft>
                <a:spcPts val="0"/>
              </a:spcAft>
              <a:buNone/>
            </a:pPr>
            <a:endParaRPr sz="1050" b="0"/>
          </a:p>
          <a:p>
            <a:pPr marL="0" lvl="0" indent="0" algn="l" rtl="0">
              <a:spcBef>
                <a:spcPts val="0"/>
              </a:spcBef>
              <a:spcAft>
                <a:spcPts val="0"/>
              </a:spcAft>
              <a:buNone/>
            </a:pPr>
            <a:r>
              <a:rPr lang="en-US" sz="1050" b="0"/>
              <a:t>Effectiveness of therapeutic lumbar transforaminal epidural steroid injections in managing lumbar spinal pain.  Pain Physician 2012 May-Jun 15(3):E1999-245.</a:t>
            </a:r>
            <a:endParaRPr/>
          </a:p>
          <a:p>
            <a:pPr marL="0" lvl="0" indent="0" algn="l" rtl="0">
              <a:spcBef>
                <a:spcPts val="0"/>
              </a:spcBef>
              <a:spcAft>
                <a:spcPts val="0"/>
              </a:spcAft>
              <a:buNone/>
            </a:pPr>
            <a:endParaRPr sz="1050" b="0"/>
          </a:p>
          <a:p>
            <a:pPr marL="0" lvl="0" indent="0" algn="l" rtl="0">
              <a:spcBef>
                <a:spcPts val="0"/>
              </a:spcBef>
              <a:spcAft>
                <a:spcPts val="0"/>
              </a:spcAft>
              <a:buNone/>
            </a:pPr>
            <a:r>
              <a:rPr lang="en-US" sz="1050" b="0"/>
              <a:t>ESI’s are high expense low value procedure Lancet 2018</a:t>
            </a:r>
            <a:endParaRPr sz="1050" b="0"/>
          </a:p>
          <a:p>
            <a:pPr marL="0" lvl="0" indent="0" algn="l" rtl="0">
              <a:spcBef>
                <a:spcPts val="0"/>
              </a:spcBef>
              <a:spcAft>
                <a:spcPts val="0"/>
              </a:spcAft>
              <a:buNone/>
            </a:pPr>
            <a:endParaRPr sz="1050" b="0"/>
          </a:p>
        </p:txBody>
      </p:sp>
      <p:sp>
        <p:nvSpPr>
          <p:cNvPr id="149" name="Google Shape;14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0"/>
              <a:t>Adherence to clinical practice guidelines among three primary contact professions: a best evidence synthesis of the literature for the management of acute and subacute low back pain.  Can Journal of Chiro 2014 Sept:58(3):220-37</a:t>
            </a:r>
            <a:endParaRPr/>
          </a:p>
          <a:p>
            <a:pPr marL="0" lvl="0" indent="0" algn="l" rtl="0">
              <a:spcBef>
                <a:spcPts val="0"/>
              </a:spcBef>
              <a:spcAft>
                <a:spcPts val="0"/>
              </a:spcAft>
              <a:buNone/>
            </a:pPr>
            <a:endParaRPr sz="1050" b="0"/>
          </a:p>
          <a:p>
            <a:pPr marL="0" lvl="0" indent="0" algn="l" rtl="0">
              <a:spcBef>
                <a:spcPts val="0"/>
              </a:spcBef>
              <a:spcAft>
                <a:spcPts val="0"/>
              </a:spcAft>
              <a:buNone/>
            </a:pPr>
            <a:endParaRPr sz="1050" b="0"/>
          </a:p>
        </p:txBody>
      </p:sp>
      <p:sp>
        <p:nvSpPr>
          <p:cNvPr id="156" name="Google Shape;15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0"/>
              <a:t>What Are Long-term Predictors of Outcomes for Lumbar Disc Herniation? A Randomized and Observational Study. Clinical Orthopedics and Related Research, 2014 Jul 24</a:t>
            </a:r>
            <a:endParaRPr/>
          </a:p>
          <a:p>
            <a:pPr marL="0" lvl="0" indent="0" algn="l" rtl="0">
              <a:spcBef>
                <a:spcPts val="0"/>
              </a:spcBef>
              <a:spcAft>
                <a:spcPts val="0"/>
              </a:spcAft>
              <a:buNone/>
            </a:pPr>
            <a:endParaRPr sz="1050" b="0"/>
          </a:p>
          <a:p>
            <a:pPr marL="0" lvl="0" indent="0" algn="l" rtl="0">
              <a:spcBef>
                <a:spcPts val="0"/>
              </a:spcBef>
              <a:spcAft>
                <a:spcPts val="0"/>
              </a:spcAft>
              <a:buNone/>
            </a:pPr>
            <a:r>
              <a:rPr lang="en-US" sz="1050" b="0"/>
              <a:t>Surgical versus nonoperative treatment for lumbar disc herniation: eight-year results for the spine patient outcomes research trial. Spine 2014, Jan 1;39(1):3-16</a:t>
            </a:r>
            <a:endParaRPr/>
          </a:p>
          <a:p>
            <a:pPr marL="0" lvl="0" indent="0" algn="l" rtl="0">
              <a:spcBef>
                <a:spcPts val="0"/>
              </a:spcBef>
              <a:spcAft>
                <a:spcPts val="0"/>
              </a:spcAft>
              <a:buNone/>
            </a:pPr>
            <a:endParaRPr sz="1050" b="1"/>
          </a:p>
          <a:p>
            <a:pPr marL="0" lvl="0" indent="0" algn="l" rtl="0">
              <a:spcBef>
                <a:spcPts val="0"/>
              </a:spcBef>
              <a:spcAft>
                <a:spcPts val="0"/>
              </a:spcAft>
              <a:buNone/>
            </a:pPr>
            <a:r>
              <a:rPr lang="en-US" sz="1050" b="0"/>
              <a:t>Surgery versus conservative management of sciatica due to a lumbar herniated disc: a systematic review. Eur Spine Journal 2011 Apr20;(4):513-22</a:t>
            </a:r>
            <a:endParaRPr/>
          </a:p>
          <a:p>
            <a:pPr marL="0" lvl="0" indent="0" algn="l" rtl="0">
              <a:spcBef>
                <a:spcPts val="0"/>
              </a:spcBef>
              <a:spcAft>
                <a:spcPts val="0"/>
              </a:spcAft>
              <a:buNone/>
            </a:pPr>
            <a:endParaRPr sz="1050" b="0"/>
          </a:p>
          <a:p>
            <a:pPr marL="0" lvl="0" indent="0" algn="l" rtl="0">
              <a:spcBef>
                <a:spcPts val="0"/>
              </a:spcBef>
              <a:spcAft>
                <a:spcPts val="0"/>
              </a:spcAft>
              <a:buNone/>
            </a:pPr>
            <a:r>
              <a:rPr lang="en-US" sz="1050" b="0"/>
              <a:t>Lumbar fusion outcomes in Washington State workers' compensation. Spine 2006 Nov1;31(23)2715-23</a:t>
            </a:r>
            <a:endParaRPr/>
          </a:p>
          <a:p>
            <a:pPr marL="0" lvl="0" indent="0" algn="l" rtl="0">
              <a:spcBef>
                <a:spcPts val="0"/>
              </a:spcBef>
              <a:spcAft>
                <a:spcPts val="0"/>
              </a:spcAft>
              <a:buNone/>
            </a:pPr>
            <a:endParaRPr sz="1050" b="0"/>
          </a:p>
        </p:txBody>
      </p:sp>
      <p:sp>
        <p:nvSpPr>
          <p:cNvPr id="163" name="Google Shape;16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0"/>
              <a:t>The Chiropractic Hospital-based Interventions Research Outcomes (CHIRO) study: a randomized controlled trial on the effectiveness of clinical practice guidelines in the medical and chiropractic management of patients with acute mechanical low back pain.  Spine 2010 Dec10(12):1055-64</a:t>
            </a:r>
            <a:endParaRPr sz="1050" b="0"/>
          </a:p>
        </p:txBody>
      </p:sp>
      <p:sp>
        <p:nvSpPr>
          <p:cNvPr id="170" name="Google Shape;1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0"/>
              <a:t>Adding chiropractic manipulative therapy to standard medical care for patients with acute low back pain: results of a pragmatic randomized comparative effectiveness study.  Spine 2013 Apr 15;38(8):627-34</a:t>
            </a:r>
            <a:endParaRPr sz="1050" b="0"/>
          </a:p>
        </p:txBody>
      </p:sp>
      <p:sp>
        <p:nvSpPr>
          <p:cNvPr id="183" name="Google Shape;18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0"/>
              <a:t>A hospital-based standardized spine care pathway: report of a multidisciplinary, evidence-based process JMPT 2011 Feb;34(2):98-106</a:t>
            </a:r>
            <a:endParaRPr sz="1050" b="0"/>
          </a:p>
        </p:txBody>
      </p:sp>
      <p:sp>
        <p:nvSpPr>
          <p:cNvPr id="190" name="Google Shape;19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0"/>
              <a:t>NASS Contemporary Concepts in Spine Care: spinal manipulation therapy for acute low back pain. Spine 2010, Oct;10(10):918-40</a:t>
            </a:r>
            <a:endParaRPr sz="1050" b="0"/>
          </a:p>
        </p:txBody>
      </p:sp>
      <p:sp>
        <p:nvSpPr>
          <p:cNvPr id="203" name="Google Shape;20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 an aging population lower back pain is growing each year.  It is also the fastest growing condition percentage wise.</a:t>
            </a:r>
            <a:endParaRPr/>
          </a:p>
        </p:txBody>
      </p:sp>
      <p:sp>
        <p:nvSpPr>
          <p:cNvPr id="93" name="Google Shape;9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0"/>
              <a:t>Safety of spinal manipulation in the treatment of lumbar disk herniations: a systematic review and risk assessment. JMPT 2004 Mar-Apr;27(3):197-210</a:t>
            </a:r>
            <a:endParaRPr sz="1050" b="0"/>
          </a:p>
        </p:txBody>
      </p:sp>
      <p:sp>
        <p:nvSpPr>
          <p:cNvPr id="222" name="Google Shape;22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0"/>
              <a:t>Risk of vertebrobasilar stroke and chiropractic care: results of a population-based case-control and case-crossover study. JMPT 2009, Feb32(2 supplement):S201-8</a:t>
            </a:r>
            <a:endParaRPr sz="1050" b="0"/>
          </a:p>
        </p:txBody>
      </p:sp>
      <p:sp>
        <p:nvSpPr>
          <p:cNvPr id="229" name="Google Shape;22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for treatment, disability and loss of productivity and it is equal to all of the gold stored in Fort Knox. That’s just spent in one year</a:t>
            </a:r>
            <a:endParaRPr/>
          </a:p>
        </p:txBody>
      </p:sp>
      <p:sp>
        <p:nvSpPr>
          <p:cNvPr id="100" name="Google Shape;10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sz="1200"/>
              <a:t>What lower back pain is and why we need to  pay attention, Lancet special series March 21, 2018</a:t>
            </a:r>
            <a:endParaRPr/>
          </a:p>
          <a:p>
            <a:pPr marL="0" lvl="0" indent="0" algn="l" rtl="0">
              <a:spcBef>
                <a:spcPts val="0"/>
              </a:spcBef>
              <a:spcAft>
                <a:spcPts val="0"/>
              </a:spcAft>
              <a:buNone/>
            </a:pPr>
            <a:endParaRPr/>
          </a:p>
        </p:txBody>
      </p:sp>
      <p:sp>
        <p:nvSpPr>
          <p:cNvPr id="107" name="Google Shape;10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0"/>
              <a:t>Where the United States spends its spine dollars: expenditures on different ambulatory services for the management of back and neck conditions. Spine 2012 Sept 1;37(19):1693-701.</a:t>
            </a:r>
            <a:endParaRPr sz="1050" b="0"/>
          </a:p>
        </p:txBody>
      </p:sp>
      <p:sp>
        <p:nvSpPr>
          <p:cNvPr id="114" name="Google Shape;11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0"/>
              <a:t>Expenditures and health status among adults with back and neck problems.  JAMA 2008 Jun 11;299(22):2630</a:t>
            </a:r>
            <a:endParaRPr sz="1050" b="0"/>
          </a:p>
        </p:txBody>
      </p:sp>
      <p:sp>
        <p:nvSpPr>
          <p:cNvPr id="121" name="Google Shape;12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utilization of chiropractic services did not change significantly over this time period.</a:t>
            </a:r>
            <a:endParaRPr/>
          </a:p>
          <a:p>
            <a:pPr marL="0" lvl="0" indent="0" algn="l" rtl="0">
              <a:spcBef>
                <a:spcPts val="0"/>
              </a:spcBef>
              <a:spcAft>
                <a:spcPts val="0"/>
              </a:spcAft>
              <a:buNone/>
            </a:pPr>
            <a:endParaRPr/>
          </a:p>
          <a:p>
            <a:pPr marL="0" lvl="0" indent="0" algn="l" rtl="0">
              <a:spcBef>
                <a:spcPts val="0"/>
              </a:spcBef>
              <a:spcAft>
                <a:spcPts val="0"/>
              </a:spcAft>
              <a:buNone/>
            </a:pPr>
            <a:r>
              <a:rPr lang="en-US"/>
              <a:t>J Am Fam Med 2009 Jan-Feb;22(1) 62-8</a:t>
            </a:r>
            <a:endParaRPr/>
          </a:p>
        </p:txBody>
      </p:sp>
      <p:sp>
        <p:nvSpPr>
          <p:cNvPr id="128" name="Google Shape;12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Early Predictors of lumbar spine surgery after occupational injury: results of a prospective study of workers in Washington State: Spine 2013 May 15:38(11);953-64</a:t>
            </a:r>
            <a:endParaRPr/>
          </a:p>
        </p:txBody>
      </p:sp>
      <p:sp>
        <p:nvSpPr>
          <p:cNvPr id="135" name="Google Shape;13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Research has also shown that when guidelines are followed patients get better faster at less cost and less disability.</a:t>
            </a:r>
            <a:endParaRPr/>
          </a:p>
        </p:txBody>
      </p:sp>
      <p:sp>
        <p:nvSpPr>
          <p:cNvPr id="142" name="Google Shape;14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422030" y="1371600"/>
            <a:ext cx="8229600" cy="1828800"/>
          </a:xfrm>
          <a:prstGeom prst="rect">
            <a:avLst/>
          </a:prstGeom>
          <a:noFill/>
          <a:ln>
            <a:noFill/>
          </a:ln>
        </p:spPr>
        <p:txBody>
          <a:bodyPr spcFirstLastPara="1" wrap="square" lIns="45700" tIns="0" rIns="45700" bIns="0" anchor="b" anchorCtr="0">
            <a:noAutofit/>
          </a:bodyPr>
          <a:lstStyle>
            <a:lvl1pPr lvl="0" algn="ctr">
              <a:spcBef>
                <a:spcPts val="0"/>
              </a:spcBef>
              <a:spcAft>
                <a:spcPts val="0"/>
              </a:spcAft>
              <a:buClr>
                <a:srgbClr val="EAD594"/>
              </a:buClr>
              <a:buSzPts val="4800"/>
              <a:buFont typeface="Lucida Sans"/>
              <a:buNone/>
              <a:defRPr sz="4800" b="1" cap="none">
                <a:solidFill>
                  <a:srgbClr val="EAD59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
          <p:cNvSpPr txBox="1">
            <a:spLocks noGrp="1"/>
          </p:cNvSpPr>
          <p:nvPr>
            <p:ph type="subTitle" idx="1"/>
          </p:nvPr>
        </p:nvSpPr>
        <p:spPr>
          <a:xfrm>
            <a:off x="1371600" y="3331698"/>
            <a:ext cx="6400800" cy="1752600"/>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SzPts val="1820"/>
              <a:buNone/>
              <a:defRPr>
                <a:solidFill>
                  <a:schemeClr val="lt1"/>
                </a:solidFill>
              </a:defRPr>
            </a:lvl1pPr>
            <a:lvl2pPr lvl="1" algn="ctr">
              <a:spcBef>
                <a:spcPts val="360"/>
              </a:spcBef>
              <a:spcAft>
                <a:spcPts val="0"/>
              </a:spcAft>
              <a:buSzPts val="1440"/>
              <a:buNone/>
              <a:defRPr/>
            </a:lvl2pPr>
            <a:lvl3pPr lvl="2" algn="ctr">
              <a:spcBef>
                <a:spcPts val="360"/>
              </a:spcBef>
              <a:spcAft>
                <a:spcPts val="0"/>
              </a:spcAft>
              <a:buSzPts val="171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EAD5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217420" y="-160020"/>
            <a:ext cx="4709160" cy="82296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320040" algn="l">
              <a:spcBef>
                <a:spcPts val="360"/>
              </a:spcBef>
              <a:spcAft>
                <a:spcPts val="0"/>
              </a:spcAft>
              <a:buSzPts val="1440"/>
              <a:buChar char="◼"/>
              <a:defRPr/>
            </a:lvl2pPr>
            <a:lvl3pPr marL="1371600" lvl="2" indent="-337185" algn="l">
              <a:spcBef>
                <a:spcPts val="360"/>
              </a:spcBef>
              <a:spcAft>
                <a:spcPts val="0"/>
              </a:spcAft>
              <a:buSzPts val="171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5" name="Google Shape;75;p1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EAD5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320040" algn="l">
              <a:spcBef>
                <a:spcPts val="360"/>
              </a:spcBef>
              <a:spcAft>
                <a:spcPts val="0"/>
              </a:spcAft>
              <a:buSzPts val="1440"/>
              <a:buChar char="◼"/>
              <a:defRPr/>
            </a:lvl2pPr>
            <a:lvl3pPr marL="1371600" lvl="2" indent="-337185" algn="l">
              <a:spcBef>
                <a:spcPts val="360"/>
              </a:spcBef>
              <a:spcAft>
                <a:spcPts val="0"/>
              </a:spcAft>
              <a:buSzPts val="171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12"/>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EAD5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320040" algn="l">
              <a:spcBef>
                <a:spcPts val="360"/>
              </a:spcBef>
              <a:spcAft>
                <a:spcPts val="0"/>
              </a:spcAft>
              <a:buSzPts val="1440"/>
              <a:buChar char="◼"/>
              <a:defRPr/>
            </a:lvl2pPr>
            <a:lvl3pPr marL="1371600" lvl="2" indent="-337185" algn="l">
              <a:spcBef>
                <a:spcPts val="360"/>
              </a:spcBef>
              <a:spcAft>
                <a:spcPts val="0"/>
              </a:spcAft>
              <a:buSzPts val="171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 name="Google Shape;24;p3"/>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600200" y="609600"/>
            <a:ext cx="7086600" cy="1828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Clr>
                <a:srgbClr val="DCC577"/>
              </a:buClr>
              <a:buSzPts val="4800"/>
              <a:buFont typeface="Lucida Sans"/>
              <a:buNone/>
              <a:defRPr sz="4800" b="1" cap="none">
                <a:solidFill>
                  <a:srgbClr val="DCC577"/>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1600200" y="2507786"/>
            <a:ext cx="7086600" cy="150971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1300"/>
              <a:buNone/>
              <a:defRPr sz="2000">
                <a:solidFill>
                  <a:schemeClr val="lt1"/>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152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4"/>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EAD5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35915" algn="l">
              <a:spcBef>
                <a:spcPts val="520"/>
              </a:spcBef>
              <a:spcAft>
                <a:spcPts val="0"/>
              </a:spcAft>
              <a:buSzPts val="1690"/>
              <a:buChar char="⬜"/>
              <a:defRPr sz="2600"/>
            </a:lvl1pPr>
            <a:lvl2pPr marL="914400" lvl="1" indent="-350519" algn="l">
              <a:spcBef>
                <a:spcPts val="480"/>
              </a:spcBef>
              <a:spcAft>
                <a:spcPts val="0"/>
              </a:spcAft>
              <a:buSzPts val="1920"/>
              <a:buChar char="◼"/>
              <a:defRPr sz="2400"/>
            </a:lvl2pPr>
            <a:lvl3pPr marL="1371600" lvl="2" indent="-349250" algn="l">
              <a:spcBef>
                <a:spcPts val="400"/>
              </a:spcBef>
              <a:spcAft>
                <a:spcPts val="0"/>
              </a:spcAft>
              <a:buSzPts val="19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35915" algn="l">
              <a:spcBef>
                <a:spcPts val="520"/>
              </a:spcBef>
              <a:spcAft>
                <a:spcPts val="0"/>
              </a:spcAft>
              <a:buSzPts val="1690"/>
              <a:buChar char="⬜"/>
              <a:defRPr sz="2600"/>
            </a:lvl1pPr>
            <a:lvl2pPr marL="914400" lvl="1" indent="-350519" algn="l">
              <a:spcBef>
                <a:spcPts val="480"/>
              </a:spcBef>
              <a:spcAft>
                <a:spcPts val="0"/>
              </a:spcAft>
              <a:buSzPts val="1920"/>
              <a:buChar char="◼"/>
              <a:defRPr sz="2400"/>
            </a:lvl2pPr>
            <a:lvl3pPr marL="1371600" lvl="2" indent="-349250" algn="l">
              <a:spcBef>
                <a:spcPts val="400"/>
              </a:spcBef>
              <a:spcAft>
                <a:spcPts val="0"/>
              </a:spcAft>
              <a:buSzPts val="19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7" name="Google Shape;37;p5"/>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EAD594"/>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2"/>
            <a:ext cx="4040188" cy="750887"/>
          </a:xfrm>
          <a:prstGeom prst="rect">
            <a:avLst/>
          </a:prstGeom>
          <a:noFill/>
          <a:ln>
            <a:noFill/>
          </a:ln>
        </p:spPr>
        <p:txBody>
          <a:bodyPr spcFirstLastPara="1" wrap="square" lIns="91425" tIns="45700" rIns="91425" bIns="45700" anchor="ctr" anchorCtr="0">
            <a:noAutofit/>
          </a:bodyPr>
          <a:lstStyle>
            <a:lvl1pPr marL="457200" lvl="0" indent="-228600" algn="l">
              <a:spcBef>
                <a:spcPts val="480"/>
              </a:spcBef>
              <a:spcAft>
                <a:spcPts val="0"/>
              </a:spcAft>
              <a:buSzPts val="1560"/>
              <a:buNone/>
              <a:defRPr sz="2400" b="0" cap="none">
                <a:solidFill>
                  <a:schemeClr val="lt1"/>
                </a:solidFill>
              </a:defRPr>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71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6"/>
          <p:cNvSpPr txBox="1">
            <a:spLocks noGrp="1"/>
          </p:cNvSpPr>
          <p:nvPr>
            <p:ph type="body" idx="2"/>
          </p:nvPr>
        </p:nvSpPr>
        <p:spPr>
          <a:xfrm>
            <a:off x="4645025" y="1535112"/>
            <a:ext cx="4041775" cy="750887"/>
          </a:xfrm>
          <a:prstGeom prst="rect">
            <a:avLst/>
          </a:prstGeom>
          <a:noFill/>
          <a:ln>
            <a:noFill/>
          </a:ln>
        </p:spPr>
        <p:txBody>
          <a:bodyPr spcFirstLastPara="1" wrap="square" lIns="91425" tIns="45700" rIns="91425" bIns="45700" anchor="ctr" anchorCtr="0">
            <a:noAutofit/>
          </a:bodyPr>
          <a:lstStyle>
            <a:lvl1pPr marL="457200" lvl="0" indent="-228600" algn="l">
              <a:spcBef>
                <a:spcPts val="480"/>
              </a:spcBef>
              <a:spcAft>
                <a:spcPts val="0"/>
              </a:spcAft>
              <a:buSzPts val="1560"/>
              <a:buNone/>
              <a:defRPr sz="2400" b="0" cap="none">
                <a:solidFill>
                  <a:schemeClr val="lt1"/>
                </a:solidFill>
              </a:defRPr>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71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4" name="Google Shape;44;p6"/>
          <p:cNvSpPr txBox="1">
            <a:spLocks noGrp="1"/>
          </p:cNvSpPr>
          <p:nvPr>
            <p:ph type="body" idx="3"/>
          </p:nvPr>
        </p:nvSpPr>
        <p:spPr>
          <a:xfrm>
            <a:off x="457200" y="2362200"/>
            <a:ext cx="4040188" cy="3763963"/>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30200" algn="l">
              <a:spcBef>
                <a:spcPts val="400"/>
              </a:spcBef>
              <a:spcAft>
                <a:spcPts val="0"/>
              </a:spcAft>
              <a:buSzPts val="1600"/>
              <a:buChar char="◼"/>
              <a:defRPr sz="2000"/>
            </a:lvl2pPr>
            <a:lvl3pPr marL="1371600" lvl="2" indent="-337185" algn="l">
              <a:spcBef>
                <a:spcPts val="360"/>
              </a:spcBef>
              <a:spcAft>
                <a:spcPts val="0"/>
              </a:spcAft>
              <a:buSzPts val="171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5" name="Google Shape;45;p6"/>
          <p:cNvSpPr txBox="1">
            <a:spLocks noGrp="1"/>
          </p:cNvSpPr>
          <p:nvPr>
            <p:ph type="body" idx="4"/>
          </p:nvPr>
        </p:nvSpPr>
        <p:spPr>
          <a:xfrm>
            <a:off x="4645025" y="2362200"/>
            <a:ext cx="4041775" cy="3763963"/>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30200" algn="l">
              <a:spcBef>
                <a:spcPts val="400"/>
              </a:spcBef>
              <a:spcAft>
                <a:spcPts val="0"/>
              </a:spcAft>
              <a:buSzPts val="1600"/>
              <a:buChar char="◼"/>
              <a:defRPr sz="2000"/>
            </a:lvl2pPr>
            <a:lvl3pPr marL="1371600" lvl="2" indent="-337185" algn="l">
              <a:spcBef>
                <a:spcPts val="360"/>
              </a:spcBef>
              <a:spcAft>
                <a:spcPts val="0"/>
              </a:spcAft>
              <a:buSzPts val="171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6"/>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EAD5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4DB8A"/>
              </a:buClr>
              <a:buSzPts val="2200"/>
              <a:buFont typeface="Lucida Sans"/>
              <a:buNone/>
              <a:defRPr sz="2200" b="0">
                <a:solidFill>
                  <a:srgbClr val="F4DB8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57200" y="1524000"/>
            <a:ext cx="3008313" cy="46021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9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1" name="Google Shape;61;p9"/>
          <p:cNvSpPr txBox="1">
            <a:spLocks noGrp="1"/>
          </p:cNvSpPr>
          <p:nvPr>
            <p:ph type="body" idx="2"/>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35915" algn="l">
              <a:spcBef>
                <a:spcPts val="520"/>
              </a:spcBef>
              <a:spcAft>
                <a:spcPts val="0"/>
              </a:spcAft>
              <a:buSzPts val="1690"/>
              <a:buChar char="⬜"/>
              <a:defRPr sz="2600"/>
            </a:lvl1pPr>
            <a:lvl2pPr marL="914400" lvl="1" indent="-350519" algn="l">
              <a:spcBef>
                <a:spcPts val="480"/>
              </a:spcBef>
              <a:spcAft>
                <a:spcPts val="0"/>
              </a:spcAft>
              <a:buSzPts val="1920"/>
              <a:buChar char="◼"/>
              <a:defRPr sz="2400"/>
            </a:lvl2pPr>
            <a:lvl3pPr marL="1371600" lvl="2" indent="-361314" algn="l">
              <a:spcBef>
                <a:spcPts val="440"/>
              </a:spcBef>
              <a:spcAft>
                <a:spcPts val="0"/>
              </a:spcAft>
              <a:buSzPts val="2090"/>
              <a:buChar char="▫"/>
              <a:defRPr sz="2200"/>
            </a:lvl3pPr>
            <a:lvl4pPr marL="1828800" lvl="3" indent="-355600" algn="l">
              <a:spcBef>
                <a:spcPts val="400"/>
              </a:spcBef>
              <a:spcAft>
                <a:spcPts val="0"/>
              </a:spcAft>
              <a:buSzPts val="2000"/>
              <a:buChar char="•"/>
              <a:defRPr sz="20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9"/>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828800" y="609600"/>
            <a:ext cx="5486400" cy="522288"/>
          </a:xfrm>
          <a:prstGeom prst="rect">
            <a:avLst/>
          </a:prstGeom>
          <a:noFill/>
          <a:ln>
            <a:noFill/>
          </a:ln>
        </p:spPr>
        <p:txBody>
          <a:bodyPr spcFirstLastPara="1" wrap="square" lIns="45700" tIns="45700" rIns="45700" bIns="0" anchor="b" anchorCtr="0">
            <a:noAutofit/>
          </a:bodyPr>
          <a:lstStyle>
            <a:lvl1pPr lvl="0" algn="ctr">
              <a:spcBef>
                <a:spcPts val="0"/>
              </a:spcBef>
              <a:spcAft>
                <a:spcPts val="0"/>
              </a:spcAft>
              <a:buClr>
                <a:srgbClr val="EAD594"/>
              </a:buClr>
              <a:buSzPts val="2000"/>
              <a:buFont typeface="Lucida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828800" y="1831975"/>
            <a:ext cx="5486400" cy="3962400"/>
          </a:xfrm>
          <a:prstGeom prst="rect">
            <a:avLst/>
          </a:prstGeom>
          <a:solidFill>
            <a:schemeClr val="dk2"/>
          </a:solidFill>
          <a:ln w="44450" cap="sq" cmpd="sng">
            <a:solidFill>
              <a:srgbClr val="FFFFFF"/>
            </a:solidFill>
            <a:prstDash val="solid"/>
            <a:miter lim="800000"/>
            <a:headEnd type="none" w="sm" len="sm"/>
            <a:tailEnd type="none" w="sm" len="sm"/>
          </a:ln>
          <a:effectLst>
            <a:outerShdw blurRad="190500" dist="228600" dir="2700000" sy="90000">
              <a:srgbClr val="000000">
                <a:alpha val="24705"/>
              </a:srgbClr>
            </a:outerShdw>
          </a:effectLst>
        </p:spPr>
        <p:txBody>
          <a:bodyPr spcFirstLastPara="1" wrap="square" lIns="91425" tIns="45700" rIns="91425" bIns="45700" anchor="t" anchorCtr="0">
            <a:noAutofit/>
          </a:bodyPr>
          <a:lstStyle>
            <a:lvl1pPr marR="0" lvl="0" algn="l" rtl="0">
              <a:spcBef>
                <a:spcPts val="640"/>
              </a:spcBef>
              <a:spcAft>
                <a:spcPts val="0"/>
              </a:spcAft>
              <a:buClr>
                <a:srgbClr val="F9F9F9"/>
              </a:buClr>
              <a:buSzPts val="2080"/>
              <a:buFont typeface="Noto Sans Symbols"/>
              <a:buNone/>
              <a:defRPr sz="3200" b="0" i="0" u="none" strike="noStrike" cap="none">
                <a:solidFill>
                  <a:schemeClr val="lt1"/>
                </a:solidFill>
                <a:latin typeface="Book Antiqua"/>
                <a:ea typeface="Book Antiqua"/>
                <a:cs typeface="Book Antiqua"/>
                <a:sym typeface="Book Antiqua"/>
              </a:defRPr>
            </a:lvl1pPr>
            <a:lvl2pPr marR="0" lvl="1"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R="0" lvl="2"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R="0" lvl="3"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R="0" lvl="4"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R="0" lvl="5"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R="0" lvl="6"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R="0" lvl="7"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R="0" lvl="8"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68" name="Google Shape;68;p10"/>
          <p:cNvSpPr txBox="1">
            <a:spLocks noGrp="1"/>
          </p:cNvSpPr>
          <p:nvPr>
            <p:ph type="body" idx="1"/>
          </p:nvPr>
        </p:nvSpPr>
        <p:spPr>
          <a:xfrm>
            <a:off x="1828800" y="1166787"/>
            <a:ext cx="5486400" cy="530352"/>
          </a:xfrm>
          <a:prstGeom prst="rect">
            <a:avLst/>
          </a:prstGeom>
          <a:noFill/>
          <a:ln>
            <a:noFill/>
          </a:ln>
        </p:spPr>
        <p:txBody>
          <a:bodyPr spcFirstLastPara="1" wrap="square" lIns="45700" tIns="45700" rIns="45700" bIns="45700" anchor="t" anchorCtr="0">
            <a:noAutofit/>
          </a:bodyPr>
          <a:lstStyle>
            <a:lvl1pPr marL="457200" lvl="0" indent="-228600" algn="ctr">
              <a:spcBef>
                <a:spcPts val="280"/>
              </a:spcBef>
              <a:spcAft>
                <a:spcPts val="0"/>
              </a:spcAft>
              <a:buSzPts val="910"/>
              <a:buNone/>
              <a:defRPr sz="1400"/>
            </a:lvl1pPr>
            <a:lvl2pPr marL="914400" lvl="1" indent="-289560" algn="l">
              <a:spcBef>
                <a:spcPts val="240"/>
              </a:spcBef>
              <a:spcAft>
                <a:spcPts val="0"/>
              </a:spcAft>
              <a:buSzPts val="960"/>
              <a:buChar char="◼"/>
              <a:defRPr sz="1200"/>
            </a:lvl2pPr>
            <a:lvl3pPr marL="1371600" lvl="2" indent="-288925" algn="l">
              <a:spcBef>
                <a:spcPts val="200"/>
              </a:spcBef>
              <a:spcAft>
                <a:spcPts val="0"/>
              </a:spcAft>
              <a:buSzPts val="950"/>
              <a:buChar char="▫"/>
              <a:defRPr sz="1000"/>
            </a:lvl3pPr>
            <a:lvl4pPr marL="1828800" lvl="3" indent="-285750" algn="l">
              <a:spcBef>
                <a:spcPts val="180"/>
              </a:spcBef>
              <a:spcAft>
                <a:spcPts val="0"/>
              </a:spcAft>
              <a:buSzPts val="900"/>
              <a:buChar char="•"/>
              <a:defRPr sz="900"/>
            </a:lvl4pPr>
            <a:lvl5pPr marL="2286000" lvl="4" indent="-285750" algn="l">
              <a:spcBef>
                <a:spcPts val="180"/>
              </a:spcBef>
              <a:spcAft>
                <a:spcPts val="0"/>
              </a:spcAft>
              <a:buSzPts val="900"/>
              <a:buChar char="◾"/>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10"/>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EAD594"/>
              </a:buClr>
              <a:buSzPts val="4100"/>
              <a:buFont typeface="Lucida Sans"/>
              <a:buNone/>
              <a:defRPr sz="4100" b="1" i="0" u="none" strike="noStrike" cap="none">
                <a:solidFill>
                  <a:srgbClr val="EAD594"/>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lvl1pPr marL="457200" marR="0" lvl="0" indent="-344170" algn="l" rtl="0">
              <a:spcBef>
                <a:spcPts val="560"/>
              </a:spcBef>
              <a:spcAft>
                <a:spcPts val="0"/>
              </a:spcAft>
              <a:buClr>
                <a:srgbClr val="F9F9F9"/>
              </a:buClr>
              <a:buSzPts val="1820"/>
              <a:buFont typeface="Noto Sans Symbols"/>
              <a:buChar char="⬜"/>
              <a:defRPr sz="2800" b="0" i="0" u="none" strike="noStrike" cap="none">
                <a:solidFill>
                  <a:schemeClr val="lt1"/>
                </a:solidFill>
                <a:latin typeface="Book Antiqua"/>
                <a:ea typeface="Book Antiqua"/>
                <a:cs typeface="Book Antiqua"/>
                <a:sym typeface="Book Antiqua"/>
              </a:defRPr>
            </a:lvl1pPr>
            <a:lvl2pPr marL="914400" marR="0" lvl="1" indent="-350519" algn="l" rtl="0">
              <a:spcBef>
                <a:spcPts val="480"/>
              </a:spcBef>
              <a:spcAft>
                <a:spcPts val="0"/>
              </a:spcAft>
              <a:buClr>
                <a:schemeClr val="lt1"/>
              </a:buClr>
              <a:buSzPts val="1920"/>
              <a:buFont typeface="Noto Sans Symbols"/>
              <a:buChar char="◼"/>
              <a:defRPr sz="2400" b="0" i="0" u="none" strike="noStrike" cap="none">
                <a:solidFill>
                  <a:schemeClr val="lt1"/>
                </a:solidFill>
                <a:latin typeface="Book Antiqua"/>
                <a:ea typeface="Book Antiqua"/>
                <a:cs typeface="Book Antiqua"/>
                <a:sym typeface="Book Antiqua"/>
              </a:defRPr>
            </a:lvl2pPr>
            <a:lvl3pPr marL="1371600" marR="0" lvl="2" indent="-361314" algn="l" rtl="0">
              <a:spcBef>
                <a:spcPts val="440"/>
              </a:spcBef>
              <a:spcAft>
                <a:spcPts val="0"/>
              </a:spcAft>
              <a:buClr>
                <a:schemeClr val="lt1"/>
              </a:buClr>
              <a:buSzPts val="2090"/>
              <a:buFont typeface="Noto Sans Symbols"/>
              <a:buChar char="▫"/>
              <a:defRPr sz="22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chemeClr val="lt1"/>
                </a:solidFill>
                <a:latin typeface="Book Antiqua"/>
                <a:ea typeface="Book Antiqua"/>
                <a:cs typeface="Book Antiqua"/>
                <a:sym typeface="Book Antiqua"/>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Book Antiqua"/>
                <a:ea typeface="Book Antiqua"/>
                <a:cs typeface="Book Antiqua"/>
                <a:sym typeface="Book Antiqua"/>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Book Antiqua"/>
                <a:ea typeface="Book Antiqua"/>
                <a:cs typeface="Book Antiqua"/>
                <a:sym typeface="Book Antiqua"/>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Book Antiqua"/>
                <a:ea typeface="Book Antiqua"/>
                <a:cs typeface="Book Antiqua"/>
                <a:sym typeface="Book Antiqua"/>
              </a:defRPr>
            </a:lvl9pPr>
          </a:lstStyle>
          <a:p>
            <a:endParaRPr/>
          </a:p>
        </p:txBody>
      </p:sp>
      <p:sp>
        <p:nvSpPr>
          <p:cNvPr id="12" name="Google Shape;12;p1"/>
          <p:cNvSpPr txBox="1">
            <a:spLocks noGrp="1"/>
          </p:cNvSpPr>
          <p:nvPr>
            <p:ph type="dt" idx="10"/>
          </p:nvPr>
        </p:nvSpPr>
        <p:spPr>
          <a:xfrm>
            <a:off x="457200" y="6416675"/>
            <a:ext cx="21336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3" name="Google Shape;13;p1"/>
          <p:cNvSpPr txBox="1">
            <a:spLocks noGrp="1"/>
          </p:cNvSpPr>
          <p:nvPr>
            <p:ph type="ftr" idx="11"/>
          </p:nvPr>
        </p:nvSpPr>
        <p:spPr>
          <a:xfrm>
            <a:off x="3124200" y="6416675"/>
            <a:ext cx="2895600" cy="365125"/>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200" b="0" i="0" u="none" strike="noStrike" cap="none">
                <a:solidFill>
                  <a:srgbClr val="BABABA"/>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2pPr>
            <a:lvl3pPr marR="0" lvl="2"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3pPr>
            <a:lvl4pPr marR="0" lvl="3"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4pPr>
            <a:lvl5pPr marR="0" lvl="4"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5pPr>
            <a:lvl6pPr marR="0" lvl="5"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6pPr>
            <a:lvl7pPr marR="0" lvl="6"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7pPr>
            <a:lvl8pPr marR="0" lvl="7"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8pPr>
            <a:lvl9pPr marR="0" lvl="8" algn="l" rtl="0">
              <a:spcBef>
                <a:spcPts val="0"/>
              </a:spcBef>
              <a:spcAft>
                <a:spcPts val="0"/>
              </a:spcAft>
              <a:buSzPts val="1400"/>
              <a:buNone/>
              <a:defRPr sz="1800" b="0" i="0" u="none" strike="noStrike" cap="none">
                <a:solidFill>
                  <a:schemeClr val="lt1"/>
                </a:solidFill>
                <a:latin typeface="Book Antiqua"/>
                <a:ea typeface="Book Antiqua"/>
                <a:cs typeface="Book Antiqua"/>
                <a:sym typeface="Book Antiqua"/>
              </a:defRPr>
            </a:lvl9pPr>
          </a:lstStyle>
          <a:p>
            <a:endParaRPr/>
          </a:p>
        </p:txBody>
      </p:sp>
      <p:sp>
        <p:nvSpPr>
          <p:cNvPr id="14" name="Google Shape;14;p1"/>
          <p:cNvSpPr txBox="1">
            <a:spLocks noGrp="1"/>
          </p:cNvSpPr>
          <p:nvPr>
            <p:ph type="sldNum" idx="12"/>
          </p:nvPr>
        </p:nvSpPr>
        <p:spPr>
          <a:xfrm>
            <a:off x="7924800" y="6416675"/>
            <a:ext cx="762000" cy="365125"/>
          </a:xfrm>
          <a:prstGeom prst="rect">
            <a:avLst/>
          </a:prstGeom>
          <a:noFill/>
          <a:ln>
            <a:noFill/>
          </a:ln>
        </p:spPr>
        <p:txBody>
          <a:bodyPr spcFirstLastPara="1" wrap="square" lIns="0" tIns="45700" rIns="0" bIns="45700" anchor="b" anchorCtr="0">
            <a:noAutofit/>
          </a:bodyPr>
          <a:lstStyle>
            <a:lvl1pPr marL="0" marR="0" lvl="0" indent="0" algn="r" rtl="0">
              <a:spcBef>
                <a:spcPts val="0"/>
              </a:spcBef>
              <a:buNone/>
              <a:defRPr sz="1200" b="0" i="0" u="none" strike="noStrike" cap="none">
                <a:solidFill>
                  <a:srgbClr val="BABABA"/>
                </a:solidFill>
                <a:latin typeface="Book Antiqua"/>
                <a:ea typeface="Book Antiqua"/>
                <a:cs typeface="Book Antiqua"/>
                <a:sym typeface="Book Antiqua"/>
              </a:defRPr>
            </a:lvl1pPr>
            <a:lvl2pPr marL="0" marR="0" lvl="1" indent="0" algn="r" rtl="0">
              <a:spcBef>
                <a:spcPts val="0"/>
              </a:spcBef>
              <a:buNone/>
              <a:defRPr sz="1200" b="0" i="0" u="none" strike="noStrike" cap="none">
                <a:solidFill>
                  <a:srgbClr val="BABABA"/>
                </a:solidFill>
                <a:latin typeface="Book Antiqua"/>
                <a:ea typeface="Book Antiqua"/>
                <a:cs typeface="Book Antiqua"/>
                <a:sym typeface="Book Antiqua"/>
              </a:defRPr>
            </a:lvl2pPr>
            <a:lvl3pPr marL="0" marR="0" lvl="2" indent="0" algn="r" rtl="0">
              <a:spcBef>
                <a:spcPts val="0"/>
              </a:spcBef>
              <a:buNone/>
              <a:defRPr sz="1200" b="0" i="0" u="none" strike="noStrike" cap="none">
                <a:solidFill>
                  <a:srgbClr val="BABABA"/>
                </a:solidFill>
                <a:latin typeface="Book Antiqua"/>
                <a:ea typeface="Book Antiqua"/>
                <a:cs typeface="Book Antiqua"/>
                <a:sym typeface="Book Antiqua"/>
              </a:defRPr>
            </a:lvl3pPr>
            <a:lvl4pPr marL="0" marR="0" lvl="3" indent="0" algn="r" rtl="0">
              <a:spcBef>
                <a:spcPts val="0"/>
              </a:spcBef>
              <a:buNone/>
              <a:defRPr sz="1200" b="0" i="0" u="none" strike="noStrike" cap="none">
                <a:solidFill>
                  <a:srgbClr val="BABABA"/>
                </a:solidFill>
                <a:latin typeface="Book Antiqua"/>
                <a:ea typeface="Book Antiqua"/>
                <a:cs typeface="Book Antiqua"/>
                <a:sym typeface="Book Antiqua"/>
              </a:defRPr>
            </a:lvl4pPr>
            <a:lvl5pPr marL="0" marR="0" lvl="4" indent="0" algn="r" rtl="0">
              <a:spcBef>
                <a:spcPts val="0"/>
              </a:spcBef>
              <a:buNone/>
              <a:defRPr sz="1200" b="0" i="0" u="none" strike="noStrike" cap="none">
                <a:solidFill>
                  <a:srgbClr val="BABABA"/>
                </a:solidFill>
                <a:latin typeface="Book Antiqua"/>
                <a:ea typeface="Book Antiqua"/>
                <a:cs typeface="Book Antiqua"/>
                <a:sym typeface="Book Antiqua"/>
              </a:defRPr>
            </a:lvl5pPr>
            <a:lvl6pPr marL="0" marR="0" lvl="5" indent="0" algn="r" rtl="0">
              <a:spcBef>
                <a:spcPts val="0"/>
              </a:spcBef>
              <a:buNone/>
              <a:defRPr sz="1200" b="0" i="0" u="none" strike="noStrike" cap="none">
                <a:solidFill>
                  <a:srgbClr val="BABABA"/>
                </a:solidFill>
                <a:latin typeface="Book Antiqua"/>
                <a:ea typeface="Book Antiqua"/>
                <a:cs typeface="Book Antiqua"/>
                <a:sym typeface="Book Antiqua"/>
              </a:defRPr>
            </a:lvl6pPr>
            <a:lvl7pPr marL="0" marR="0" lvl="6" indent="0" algn="r" rtl="0">
              <a:spcBef>
                <a:spcPts val="0"/>
              </a:spcBef>
              <a:buNone/>
              <a:defRPr sz="1200" b="0" i="0" u="none" strike="noStrike" cap="none">
                <a:solidFill>
                  <a:srgbClr val="BABABA"/>
                </a:solidFill>
                <a:latin typeface="Book Antiqua"/>
                <a:ea typeface="Book Antiqua"/>
                <a:cs typeface="Book Antiqua"/>
                <a:sym typeface="Book Antiqua"/>
              </a:defRPr>
            </a:lvl7pPr>
            <a:lvl8pPr marL="0" marR="0" lvl="7" indent="0" algn="r" rtl="0">
              <a:spcBef>
                <a:spcPts val="0"/>
              </a:spcBef>
              <a:buNone/>
              <a:defRPr sz="1200" b="0" i="0" u="none" strike="noStrike" cap="none">
                <a:solidFill>
                  <a:srgbClr val="BABABA"/>
                </a:solidFill>
                <a:latin typeface="Book Antiqua"/>
                <a:ea typeface="Book Antiqua"/>
                <a:cs typeface="Book Antiqua"/>
                <a:sym typeface="Book Antiqua"/>
              </a:defRPr>
            </a:lvl8pPr>
            <a:lvl9pPr marL="0" marR="0" lvl="8" indent="0" algn="r" rtl="0">
              <a:spcBef>
                <a:spcPts val="0"/>
              </a:spcBef>
              <a:buNone/>
              <a:defRPr sz="1200" b="0" i="0" u="none" strike="noStrike" cap="none">
                <a:solidFill>
                  <a:srgbClr val="BABABA"/>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hiro.org/LINKS/ABSTRACTS/Adherence_to_Clinical_Practice_Guidelines.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hiro.org/Graphics_Box_LOW_BACK/Chiropractic_Hospital-based_Interventions.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hiro.org/Low_Back_Pain/Association_of_Spinal_Manipulative.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ro.org/Cost_Effectiveness/Hospital-Based_Standardized_Spine.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hiro.org/Low_Back_Pain/SMT_for_LBP.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hiro.org/ChiroZine/ABSTRACTS/Safety_of_Spinal_Manipulation_in_Lumbar_Disk_Herniations.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hiro.org/Stroke/Risk_of_Vertebrobasilar_Stroke.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hiro.org/Low_Back_Pain/#Lancet_Low_Back_Pain_Seri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iro.org/Low_Back_Pain/Where_the_United_States_Spends.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hiro.org/Chronic_Neck/Expenditures_and_Health_Status.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hiro.org/Low_Back_Pain/Overtreating_Chronic_Back_Pain.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hiro.org/Cost_Effectiveness/Early_Predictors_of_Lumbar_Spine.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hiro.org/Low_Back_Pain/Synthesis_of_Recommendations.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hiro.org/Low_Back_Pain/#Lancet_Low_Back_Pain_Series" TargetMode="External"/><Relationship Id="rId4" Type="http://schemas.openxmlformats.org/officeDocument/2006/relationships/hyperlink" Target="http://www.chiro.org/Low_Back_Pain/Noninvasive_Treatments_for_Acute_Subacut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22030" y="1371600"/>
            <a:ext cx="8229600" cy="1828800"/>
          </a:xfrm>
          <a:prstGeom prst="rect">
            <a:avLst/>
          </a:prstGeom>
          <a:noFill/>
          <a:ln>
            <a:noFill/>
          </a:ln>
        </p:spPr>
        <p:txBody>
          <a:bodyPr spcFirstLastPara="1" wrap="square" lIns="45700" tIns="0" rIns="45700" bIns="0" anchor="b" anchorCtr="0">
            <a:noAutofit/>
          </a:bodyPr>
          <a:lstStyle/>
          <a:p>
            <a:pPr marL="0" lvl="0" indent="0" algn="ctr" rtl="0">
              <a:spcBef>
                <a:spcPts val="0"/>
              </a:spcBef>
              <a:spcAft>
                <a:spcPts val="0"/>
              </a:spcAft>
              <a:buClr>
                <a:srgbClr val="EAD594"/>
              </a:buClr>
              <a:buSzPts val="4320"/>
              <a:buFont typeface="Lucida Sans"/>
              <a:buNone/>
            </a:pPr>
            <a:r>
              <a:rPr lang="en-US" sz="4320"/>
              <a:t>EVIDENCE BASED CHIROPRACTIC CARE</a:t>
            </a:r>
            <a:br>
              <a:rPr lang="en-US" sz="4320"/>
            </a:br>
            <a:r>
              <a:rPr lang="en-US" sz="4320"/>
              <a:t>FOR LOWER BACK PAIN</a:t>
            </a:r>
            <a:endParaRPr sz="4320"/>
          </a:p>
        </p:txBody>
      </p:sp>
      <p:sp>
        <p:nvSpPr>
          <p:cNvPr id="89" name="Google Shape;89;p13"/>
          <p:cNvSpPr txBox="1">
            <a:spLocks noGrp="1"/>
          </p:cNvSpPr>
          <p:nvPr>
            <p:ph type="subTitle" idx="1"/>
          </p:nvPr>
        </p:nvSpPr>
        <p:spPr>
          <a:xfrm>
            <a:off x="1371600" y="3331698"/>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820"/>
              <a:buNone/>
            </a:pPr>
            <a:r>
              <a:rPr lang="en-US"/>
              <a:t>Texas Chiropractic Association</a:t>
            </a:r>
            <a:endParaRPr/>
          </a:p>
          <a:p>
            <a:pPr marL="0" lvl="0" indent="0" algn="ctr" rtl="0">
              <a:spcBef>
                <a:spcPts val="560"/>
              </a:spcBef>
              <a:spcAft>
                <a:spcPts val="0"/>
              </a:spcAft>
              <a:buSzPts val="1820"/>
              <a:buNone/>
            </a:pPr>
            <a:r>
              <a:rPr lang="en-US"/>
              <a:t>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457200" y="274638"/>
            <a:ext cx="8229600" cy="1173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3690"/>
              <a:buFont typeface="Lucida Sans"/>
              <a:buNone/>
            </a:pPr>
            <a:r>
              <a:rPr lang="en-US" sz="3690"/>
              <a:t>Epidural steroid injections not effective for</a:t>
            </a:r>
            <a:endParaRPr sz="3690"/>
          </a:p>
        </p:txBody>
      </p:sp>
      <p:sp>
        <p:nvSpPr>
          <p:cNvPr id="152" name="Google Shape;152;p22"/>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lnSpc>
                <a:spcPct val="90000"/>
              </a:lnSpc>
              <a:spcBef>
                <a:spcPts val="0"/>
              </a:spcBef>
              <a:spcAft>
                <a:spcPts val="0"/>
              </a:spcAft>
              <a:buSzPts val="1560"/>
              <a:buChar char="⬜"/>
            </a:pPr>
            <a:r>
              <a:rPr lang="en-US" sz="2400"/>
              <a:t>Seems to work best for radicular pain with systematic reviews rating it as good</a:t>
            </a:r>
            <a:endParaRPr sz="1400"/>
          </a:p>
          <a:p>
            <a:pPr marL="548640" lvl="0" indent="-312420" algn="l" rtl="0">
              <a:lnSpc>
                <a:spcPct val="90000"/>
              </a:lnSpc>
              <a:spcBef>
                <a:spcPts val="480"/>
              </a:spcBef>
              <a:spcAft>
                <a:spcPts val="0"/>
              </a:spcAft>
              <a:buSzPts val="1560"/>
              <a:buNone/>
            </a:pPr>
            <a:endParaRPr sz="2400"/>
          </a:p>
          <a:p>
            <a:pPr marL="548640" lvl="0" indent="-411480" algn="l" rtl="0">
              <a:lnSpc>
                <a:spcPct val="90000"/>
              </a:lnSpc>
              <a:spcBef>
                <a:spcPts val="480"/>
              </a:spcBef>
              <a:spcAft>
                <a:spcPts val="0"/>
              </a:spcAft>
              <a:buSzPts val="1560"/>
              <a:buChar char="⬜"/>
            </a:pPr>
            <a:r>
              <a:rPr lang="en-US" sz="2400"/>
              <a:t>Does not seem to be as effective for DJD or stenosis, with systematic reviews rating it as fair.</a:t>
            </a:r>
            <a:endParaRPr/>
          </a:p>
          <a:p>
            <a:pPr marL="137160" lvl="0" indent="0" algn="l" rtl="0">
              <a:lnSpc>
                <a:spcPct val="90000"/>
              </a:lnSpc>
              <a:spcBef>
                <a:spcPts val="380"/>
              </a:spcBef>
              <a:spcAft>
                <a:spcPts val="0"/>
              </a:spcAft>
              <a:buSzPts val="1235"/>
              <a:buNone/>
            </a:pPr>
            <a:endParaRPr sz="1900"/>
          </a:p>
          <a:p>
            <a:pPr marL="548640" lvl="0" indent="-411480" algn="l" rtl="0">
              <a:lnSpc>
                <a:spcPct val="90000"/>
              </a:lnSpc>
              <a:spcBef>
                <a:spcPts val="380"/>
              </a:spcBef>
              <a:spcAft>
                <a:spcPts val="0"/>
              </a:spcAft>
              <a:buSzPts val="1235"/>
              <a:buChar char="⬜"/>
            </a:pPr>
            <a:r>
              <a:rPr lang="en-US" sz="1900"/>
              <a:t>Epidural steroid injections are associated with less improvement in patients with lumbar spinal stenosis: a subgroup analysis of the Spine Patient Outcomes Research Trial. </a:t>
            </a:r>
            <a:endParaRPr/>
          </a:p>
          <a:p>
            <a:pPr marL="137160" lvl="0" indent="0" algn="l" rtl="0">
              <a:lnSpc>
                <a:spcPct val="90000"/>
              </a:lnSpc>
              <a:spcBef>
                <a:spcPts val="380"/>
              </a:spcBef>
              <a:spcAft>
                <a:spcPts val="0"/>
              </a:spcAft>
              <a:buSzPts val="1235"/>
              <a:buNone/>
            </a:pPr>
            <a:r>
              <a:rPr lang="en-US" sz="1900"/>
              <a:t>    </a:t>
            </a:r>
            <a:r>
              <a:rPr lang="en-US" sz="1900" b="1"/>
              <a:t>   Spine 2013 (Feb 15); 38 (4): 279-91.</a:t>
            </a:r>
            <a:endParaRPr/>
          </a:p>
          <a:p>
            <a:pPr marL="548640" lvl="0" indent="-333057" algn="l" rtl="0">
              <a:lnSpc>
                <a:spcPct val="90000"/>
              </a:lnSpc>
              <a:spcBef>
                <a:spcPts val="380"/>
              </a:spcBef>
              <a:spcAft>
                <a:spcPts val="0"/>
              </a:spcAft>
              <a:buSzPts val="1235"/>
              <a:buNone/>
            </a:pPr>
            <a:endParaRPr sz="1900"/>
          </a:p>
          <a:p>
            <a:pPr marL="548640" lvl="0" indent="-411480" algn="l" rtl="0">
              <a:lnSpc>
                <a:spcPct val="90000"/>
              </a:lnSpc>
              <a:spcBef>
                <a:spcPts val="380"/>
              </a:spcBef>
              <a:spcAft>
                <a:spcPts val="0"/>
              </a:spcAft>
              <a:buSzPts val="1235"/>
              <a:buChar char="⬜"/>
            </a:pPr>
            <a:r>
              <a:rPr lang="en-US" sz="1900"/>
              <a:t>Effectiveness of therapeutic lumbar transforaminal epidural steroid injections in managing lumbar spinal pain.  </a:t>
            </a:r>
            <a:endParaRPr/>
          </a:p>
          <a:p>
            <a:pPr marL="137160" lvl="0" indent="0" algn="l" rtl="0">
              <a:lnSpc>
                <a:spcPct val="90000"/>
              </a:lnSpc>
              <a:spcBef>
                <a:spcPts val="380"/>
              </a:spcBef>
              <a:spcAft>
                <a:spcPts val="0"/>
              </a:spcAft>
              <a:buSzPts val="1235"/>
              <a:buNone/>
            </a:pPr>
            <a:r>
              <a:rPr lang="en-US" sz="1900"/>
              <a:t>       </a:t>
            </a:r>
            <a:r>
              <a:rPr lang="en-US" sz="1900" b="1"/>
              <a:t>Pain Physician 2012 (May); 15 (3): E1999-245.</a:t>
            </a:r>
            <a:endParaRPr/>
          </a:p>
          <a:p>
            <a:pPr marL="548640" lvl="0" indent="-295910" algn="l" rtl="0">
              <a:lnSpc>
                <a:spcPct val="90000"/>
              </a:lnSpc>
              <a:spcBef>
                <a:spcPts val="560"/>
              </a:spcBef>
              <a:spcAft>
                <a:spcPts val="0"/>
              </a:spcAft>
              <a:buSzPts val="182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3690"/>
              <a:buFont typeface="Lucida Sans"/>
              <a:buNone/>
            </a:pPr>
            <a:r>
              <a:rPr lang="en-US" sz="3690"/>
              <a:t>NSAID, Spinal Manipulation, Exercise</a:t>
            </a:r>
            <a:endParaRPr sz="3690"/>
          </a:p>
        </p:txBody>
      </p:sp>
      <p:sp>
        <p:nvSpPr>
          <p:cNvPr id="159" name="Google Shape;159;p23"/>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lnSpc>
                <a:spcPct val="90000"/>
              </a:lnSpc>
              <a:spcBef>
                <a:spcPts val="0"/>
              </a:spcBef>
              <a:spcAft>
                <a:spcPts val="0"/>
              </a:spcAft>
              <a:buSzPts val="1683"/>
              <a:buChar char="⬜"/>
            </a:pPr>
            <a:r>
              <a:rPr lang="en-US" sz="2590" dirty="0"/>
              <a:t>Most every Major Medical Guideline  has recommended these three procedures for lower back pain and should be done within the first 2-4 weeks of seeing a patient</a:t>
            </a:r>
            <a:endParaRPr dirty="0"/>
          </a:p>
          <a:p>
            <a:pPr marL="548640" lvl="0" indent="-411480" algn="l" rtl="0">
              <a:lnSpc>
                <a:spcPct val="90000"/>
              </a:lnSpc>
              <a:spcBef>
                <a:spcPts val="518"/>
              </a:spcBef>
              <a:spcAft>
                <a:spcPts val="0"/>
              </a:spcAft>
              <a:buSzPts val="1683"/>
              <a:buChar char="⬜"/>
            </a:pPr>
            <a:r>
              <a:rPr lang="en-US" sz="2590" dirty="0"/>
              <a:t>Only about 50% of current PCPs actually  follow guidelines.</a:t>
            </a:r>
            <a:endParaRPr dirty="0"/>
          </a:p>
          <a:p>
            <a:pPr marL="548640" lvl="0" indent="-411480" algn="l" rtl="0">
              <a:lnSpc>
                <a:spcPct val="90000"/>
              </a:lnSpc>
              <a:spcBef>
                <a:spcPts val="518"/>
              </a:spcBef>
              <a:spcAft>
                <a:spcPts val="0"/>
              </a:spcAft>
              <a:buSzPts val="1683"/>
              <a:buChar char="⬜"/>
            </a:pPr>
            <a:r>
              <a:rPr lang="en-US" sz="2590" dirty="0"/>
              <a:t>73% of chiropractors adhere to current guidelines with 62% of physiotherapist</a:t>
            </a:r>
            <a:endParaRPr dirty="0"/>
          </a:p>
          <a:p>
            <a:pPr marL="137160" lvl="0" indent="0" algn="l" rtl="0">
              <a:lnSpc>
                <a:spcPct val="90000"/>
              </a:lnSpc>
              <a:spcBef>
                <a:spcPts val="296"/>
              </a:spcBef>
              <a:spcAft>
                <a:spcPts val="0"/>
              </a:spcAft>
              <a:buSzPts val="962"/>
              <a:buNone/>
            </a:pPr>
            <a:endParaRPr sz="1480" dirty="0"/>
          </a:p>
          <a:p>
            <a:pPr marL="137160" lvl="0" indent="0" algn="ctr" rtl="0">
              <a:lnSpc>
                <a:spcPct val="90000"/>
              </a:lnSpc>
              <a:spcBef>
                <a:spcPts val="407"/>
              </a:spcBef>
              <a:spcAft>
                <a:spcPts val="0"/>
              </a:spcAft>
              <a:buSzPts val="1323"/>
              <a:buNone/>
            </a:pPr>
            <a:r>
              <a:rPr lang="en-US" sz="2035" b="1" u="sng" dirty="0">
                <a:solidFill>
                  <a:schemeClr val="bg1"/>
                </a:solidFill>
                <a:hlinkClick r:id="rId3">
                  <a:extLst>
                    <a:ext uri="{A12FA001-AC4F-418D-AE19-62706E023703}">
                      <ahyp:hlinkClr xmlns:ahyp="http://schemas.microsoft.com/office/drawing/2018/hyperlinkcolor" val="tx"/>
                    </a:ext>
                  </a:extLst>
                </a:hlinkClick>
              </a:rPr>
              <a:t>Adherence to clinical practice guidelines among three primary </a:t>
            </a:r>
            <a:endParaRPr dirty="0">
              <a:solidFill>
                <a:schemeClr val="bg1"/>
              </a:solidFill>
              <a:hlinkClick r:id="rId3">
                <a:extLst>
                  <a:ext uri="{A12FA001-AC4F-418D-AE19-62706E023703}">
                    <ahyp:hlinkClr xmlns:ahyp="http://schemas.microsoft.com/office/drawing/2018/hyperlinkcolor" val="tx"/>
                  </a:ext>
                </a:extLst>
              </a:hlinkClick>
            </a:endParaRPr>
          </a:p>
          <a:p>
            <a:pPr marL="137160" lvl="0" indent="0" algn="ctr" rtl="0">
              <a:lnSpc>
                <a:spcPct val="90000"/>
              </a:lnSpc>
              <a:spcBef>
                <a:spcPts val="407"/>
              </a:spcBef>
              <a:spcAft>
                <a:spcPts val="0"/>
              </a:spcAft>
              <a:buSzPts val="1323"/>
              <a:buNone/>
            </a:pPr>
            <a:r>
              <a:rPr lang="en-US" sz="2035" b="1" u="sng" dirty="0">
                <a:solidFill>
                  <a:schemeClr val="bg1"/>
                </a:solidFill>
                <a:hlinkClick r:id="rId3">
                  <a:extLst>
                    <a:ext uri="{A12FA001-AC4F-418D-AE19-62706E023703}">
                      <ahyp:hlinkClr xmlns:ahyp="http://schemas.microsoft.com/office/drawing/2018/hyperlinkcolor" val="tx"/>
                    </a:ext>
                  </a:extLst>
                </a:hlinkClick>
              </a:rPr>
              <a:t>contact professions:  a best evidence synthesis of the literature </a:t>
            </a:r>
            <a:endParaRPr dirty="0">
              <a:solidFill>
                <a:schemeClr val="bg1"/>
              </a:solidFill>
              <a:hlinkClick r:id="rId3">
                <a:extLst>
                  <a:ext uri="{A12FA001-AC4F-418D-AE19-62706E023703}">
                    <ahyp:hlinkClr xmlns:ahyp="http://schemas.microsoft.com/office/drawing/2018/hyperlinkcolor" val="tx"/>
                  </a:ext>
                </a:extLst>
              </a:hlinkClick>
            </a:endParaRPr>
          </a:p>
          <a:p>
            <a:pPr marL="137160" lvl="0" indent="0" algn="ctr" rtl="0">
              <a:lnSpc>
                <a:spcPct val="90000"/>
              </a:lnSpc>
              <a:spcBef>
                <a:spcPts val="407"/>
              </a:spcBef>
              <a:spcAft>
                <a:spcPts val="0"/>
              </a:spcAft>
              <a:buSzPts val="1323"/>
              <a:buNone/>
            </a:pPr>
            <a:r>
              <a:rPr lang="en-US" sz="2035" b="1" u="sng" dirty="0">
                <a:solidFill>
                  <a:schemeClr val="bg1"/>
                </a:solidFill>
                <a:hlinkClick r:id="rId3">
                  <a:extLst>
                    <a:ext uri="{A12FA001-AC4F-418D-AE19-62706E023703}">
                      <ahyp:hlinkClr xmlns:ahyp="http://schemas.microsoft.com/office/drawing/2018/hyperlinkcolor" val="tx"/>
                    </a:ext>
                  </a:extLst>
                </a:hlinkClick>
              </a:rPr>
              <a:t>for the management of acute and subacute low back pain</a:t>
            </a:r>
            <a:endParaRPr dirty="0">
              <a:solidFill>
                <a:schemeClr val="bg1"/>
              </a:solidFill>
            </a:endParaRPr>
          </a:p>
          <a:p>
            <a:pPr marL="137160" lvl="0" indent="0" algn="ctr" rtl="0">
              <a:lnSpc>
                <a:spcPct val="90000"/>
              </a:lnSpc>
              <a:spcBef>
                <a:spcPts val="351"/>
              </a:spcBef>
              <a:spcAft>
                <a:spcPts val="0"/>
              </a:spcAft>
              <a:buSzPts val="1142"/>
              <a:buNone/>
            </a:pPr>
            <a:r>
              <a:rPr lang="en-US" sz="1757" b="1" dirty="0"/>
              <a:t>Can Journal of Chiro 2014 (Sep): 58 (3): 220-37</a:t>
            </a:r>
            <a:endParaRPr dirty="0"/>
          </a:p>
          <a:p>
            <a:pPr marL="548640" lvl="0" indent="-304577" algn="l" rtl="0">
              <a:lnSpc>
                <a:spcPct val="90000"/>
              </a:lnSpc>
              <a:spcBef>
                <a:spcPts val="518"/>
              </a:spcBef>
              <a:spcAft>
                <a:spcPts val="0"/>
              </a:spcAft>
              <a:buSzPts val="1683"/>
              <a:buNone/>
            </a:pPr>
            <a:endParaRPr sz="259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a:t>Lumbar Spine Surgery</a:t>
            </a:r>
            <a:endParaRPr/>
          </a:p>
        </p:txBody>
      </p:sp>
      <p:sp>
        <p:nvSpPr>
          <p:cNvPr id="166" name="Google Shape;166;p24"/>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lnSpc>
                <a:spcPct val="90000"/>
              </a:lnSpc>
              <a:spcBef>
                <a:spcPts val="0"/>
              </a:spcBef>
              <a:spcAft>
                <a:spcPts val="0"/>
              </a:spcAft>
              <a:buSzPts val="1820"/>
              <a:buChar char="⬜"/>
            </a:pPr>
            <a:r>
              <a:rPr lang="en-US"/>
              <a:t>While surgery for herniated disc has shown improved results in pain and disability these results seem to disappear within 2-8 years.</a:t>
            </a:r>
            <a:endParaRPr/>
          </a:p>
          <a:p>
            <a:pPr marL="548640" lvl="0" indent="-411480" algn="l" rtl="0">
              <a:lnSpc>
                <a:spcPct val="90000"/>
              </a:lnSpc>
              <a:spcBef>
                <a:spcPts val="560"/>
              </a:spcBef>
              <a:spcAft>
                <a:spcPts val="0"/>
              </a:spcAft>
              <a:buSzPts val="1820"/>
              <a:buChar char="⬜"/>
            </a:pPr>
            <a:r>
              <a:rPr lang="en-US"/>
              <a:t>The rate of lumbar spine surgery has decreased but the rate of complex fusion surgeries has </a:t>
            </a:r>
            <a:r>
              <a:rPr lang="en-US" b="1"/>
              <a:t>increased </a:t>
            </a:r>
            <a:r>
              <a:rPr lang="en-US"/>
              <a:t>which has not improved disability and has lead to an increase in complication rates and costs.</a:t>
            </a:r>
            <a:endParaRPr/>
          </a:p>
          <a:p>
            <a:pPr marL="137160" lvl="0" indent="0" algn="l" rtl="0">
              <a:lnSpc>
                <a:spcPct val="90000"/>
              </a:lnSpc>
              <a:spcBef>
                <a:spcPts val="320"/>
              </a:spcBef>
              <a:spcAft>
                <a:spcPts val="0"/>
              </a:spcAft>
              <a:buSzPts val="1040"/>
              <a:buNone/>
            </a:pPr>
            <a:endParaRPr sz="1600"/>
          </a:p>
          <a:p>
            <a:pPr marL="137160" lvl="0" indent="0" algn="ctr" rtl="0">
              <a:lnSpc>
                <a:spcPct val="90000"/>
              </a:lnSpc>
              <a:spcBef>
                <a:spcPts val="400"/>
              </a:spcBef>
              <a:spcAft>
                <a:spcPts val="0"/>
              </a:spcAft>
              <a:buSzPts val="1300"/>
              <a:buNone/>
            </a:pPr>
            <a:r>
              <a:rPr lang="en-US" sz="2000" b="1"/>
              <a:t>What Are Long-term Predictors of Outcomes for Lumbar Disc Herniation? A Randomized and Observational Study. </a:t>
            </a:r>
            <a:endParaRPr/>
          </a:p>
          <a:p>
            <a:pPr marL="137160" lvl="0" indent="0" algn="ctr" rtl="0">
              <a:lnSpc>
                <a:spcPct val="90000"/>
              </a:lnSpc>
              <a:spcBef>
                <a:spcPts val="360"/>
              </a:spcBef>
              <a:spcAft>
                <a:spcPts val="0"/>
              </a:spcAft>
              <a:buSzPts val="1170"/>
              <a:buNone/>
            </a:pPr>
            <a:r>
              <a:rPr lang="en-US" sz="1800" b="1"/>
              <a:t>Clinical Orthopedics and Related Research, 2014 (Jul 24)</a:t>
            </a:r>
            <a:endParaRPr/>
          </a:p>
          <a:p>
            <a:pPr marL="548640" lvl="0" indent="-295910" algn="l" rtl="0">
              <a:lnSpc>
                <a:spcPct val="90000"/>
              </a:lnSpc>
              <a:spcBef>
                <a:spcPts val="560"/>
              </a:spcBef>
              <a:spcAft>
                <a:spcPts val="0"/>
              </a:spcAft>
              <a:buSzPts val="182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457200" y="274638"/>
            <a:ext cx="8229600" cy="2587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3690"/>
              <a:buFont typeface="Lucida Sans"/>
              <a:buNone/>
            </a:pPr>
            <a:r>
              <a:rPr lang="en-US" sz="3690"/>
              <a:t>It’s All In The Research</a:t>
            </a:r>
            <a:endParaRPr sz="3690"/>
          </a:p>
        </p:txBody>
      </p:sp>
      <p:sp>
        <p:nvSpPr>
          <p:cNvPr id="173" name="Google Shape;173;p25"/>
          <p:cNvSpPr txBox="1">
            <a:spLocks noGrp="1"/>
          </p:cNvSpPr>
          <p:nvPr>
            <p:ph type="body" idx="1"/>
          </p:nvPr>
        </p:nvSpPr>
        <p:spPr>
          <a:xfrm>
            <a:off x="457200" y="838200"/>
            <a:ext cx="8229600" cy="5287963"/>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820"/>
              <a:buChar char="⬜"/>
            </a:pPr>
            <a:r>
              <a:rPr lang="en-US" dirty="0"/>
              <a:t>In one study, utilizing clinical practice guideline, in a hospital setting for acute lower back pain, researchers found that by adding spinal manipulative therapy to usual medical care were associated in significant greater improved function after 8, 16, and 24 weeks.</a:t>
            </a:r>
            <a:endParaRPr dirty="0"/>
          </a:p>
          <a:p>
            <a:pPr marL="137160" lvl="0" indent="0" algn="l" rtl="0">
              <a:spcBef>
                <a:spcPts val="560"/>
              </a:spcBef>
              <a:spcAft>
                <a:spcPts val="0"/>
              </a:spcAft>
              <a:buSzPts val="1820"/>
              <a:buNone/>
            </a:pPr>
            <a:endParaRPr dirty="0"/>
          </a:p>
          <a:p>
            <a:pPr marL="137160" lvl="0" indent="0" algn="ctr" rtl="0">
              <a:spcBef>
                <a:spcPts val="440"/>
              </a:spcBef>
              <a:spcAft>
                <a:spcPts val="0"/>
              </a:spcAft>
              <a:buSzPts val="1430"/>
              <a:buNone/>
            </a:pPr>
            <a:r>
              <a:rPr lang="en-US" sz="2200" b="1" u="sng" dirty="0">
                <a:solidFill>
                  <a:schemeClr val="bg1"/>
                </a:solidFill>
                <a:hlinkClick r:id="rId3">
                  <a:extLst>
                    <a:ext uri="{A12FA001-AC4F-418D-AE19-62706E023703}">
                      <ahyp:hlinkClr xmlns:ahyp="http://schemas.microsoft.com/office/drawing/2018/hyperlinkcolor" val="tx"/>
                    </a:ext>
                  </a:extLst>
                </a:hlinkClick>
              </a:rPr>
              <a:t>The Chiropractic Hospital-based Interventions Research Outcomes (CHIRO) study: a randomized controlled trial on the effectiveness of clinical practice guidelines in the medical and chiropractic management of patients with acute mechanical low back pain</a:t>
            </a:r>
            <a:endParaRPr dirty="0">
              <a:solidFill>
                <a:schemeClr val="bg1"/>
              </a:solidFill>
            </a:endParaRPr>
          </a:p>
          <a:p>
            <a:pPr marL="137160" lvl="0" indent="0" algn="ctr" rtl="0">
              <a:spcBef>
                <a:spcPts val="400"/>
              </a:spcBef>
              <a:spcAft>
                <a:spcPts val="0"/>
              </a:spcAft>
              <a:buSzPts val="1300"/>
              <a:buNone/>
            </a:pPr>
            <a:r>
              <a:rPr lang="en-US" sz="2000" b="1" dirty="0"/>
              <a:t>Spine 2010 (Dec10); (12): 1055-64</a:t>
            </a:r>
            <a:endParaRPr dirty="0"/>
          </a:p>
          <a:p>
            <a:pPr marL="548640" lvl="0" indent="-295910" algn="l" rtl="0">
              <a:spcBef>
                <a:spcPts val="560"/>
              </a:spcBef>
              <a:spcAft>
                <a:spcPts val="0"/>
              </a:spcAft>
              <a:buSzPts val="182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a:t>It’s All In The Research</a:t>
            </a:r>
            <a:endParaRPr/>
          </a:p>
        </p:txBody>
      </p:sp>
      <p:sp>
        <p:nvSpPr>
          <p:cNvPr id="179" name="Google Shape;179;p26"/>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820"/>
              <a:buChar char="⬜"/>
            </a:pPr>
            <a:r>
              <a:rPr lang="en-US" dirty="0"/>
              <a:t>This study in JAMA states that spinal manipulation therapy was associated with modest improvements in pain and function at up to 6 weeks, with transient mild musculoskeletal harms.  This level of evidence is equivalent to NSAID.</a:t>
            </a:r>
            <a:endParaRPr dirty="0"/>
          </a:p>
          <a:p>
            <a:pPr marL="137160" lvl="0" indent="0" algn="l" rtl="0">
              <a:spcBef>
                <a:spcPts val="560"/>
              </a:spcBef>
              <a:spcAft>
                <a:spcPts val="0"/>
              </a:spcAft>
              <a:buSzPts val="1820"/>
              <a:buNone/>
            </a:pPr>
            <a:endParaRPr dirty="0">
              <a:solidFill>
                <a:srgbClr val="410082"/>
              </a:solidFill>
              <a:hlinkClick r:id="rId3">
                <a:extLst>
                  <a:ext uri="{A12FA001-AC4F-418D-AE19-62706E023703}">
                    <ahyp:hlinkClr xmlns:ahyp="http://schemas.microsoft.com/office/drawing/2018/hyperlinkcolor" val="tx"/>
                  </a:ext>
                </a:extLst>
              </a:hlinkClick>
            </a:endParaRPr>
          </a:p>
          <a:p>
            <a:pPr marL="137160" lvl="0" indent="0" algn="ctr" rtl="0">
              <a:spcBef>
                <a:spcPts val="440"/>
              </a:spcBef>
              <a:spcAft>
                <a:spcPts val="0"/>
              </a:spcAft>
              <a:buSzPts val="1430"/>
              <a:buNone/>
            </a:pPr>
            <a:r>
              <a:rPr lang="en-US" sz="2200" b="1" dirty="0">
                <a:solidFill>
                  <a:schemeClr val="bg1"/>
                </a:solidFill>
              </a:rPr>
              <a:t>Association of Spinal Manipulation Therapy with </a:t>
            </a:r>
            <a:endParaRPr dirty="0">
              <a:solidFill>
                <a:schemeClr val="bg1"/>
              </a:solidFill>
            </a:endParaRPr>
          </a:p>
          <a:p>
            <a:pPr marL="137160" lvl="0" indent="0" algn="ctr" rtl="0">
              <a:spcBef>
                <a:spcPts val="440"/>
              </a:spcBef>
              <a:spcAft>
                <a:spcPts val="0"/>
              </a:spcAft>
              <a:buSzPts val="1430"/>
              <a:buNone/>
            </a:pPr>
            <a:r>
              <a:rPr lang="en-US" sz="2200" b="1" dirty="0">
                <a:solidFill>
                  <a:schemeClr val="bg1"/>
                </a:solidFill>
              </a:rPr>
              <a:t>Clinical Benefit and Harm for Acute Lower Back Pain</a:t>
            </a:r>
            <a:endParaRPr dirty="0">
              <a:solidFill>
                <a:schemeClr val="bg1"/>
              </a:solidFill>
            </a:endParaRPr>
          </a:p>
          <a:p>
            <a:pPr marL="137160" lvl="0" indent="0" algn="ctr" rtl="0">
              <a:spcBef>
                <a:spcPts val="400"/>
              </a:spcBef>
              <a:spcAft>
                <a:spcPts val="0"/>
              </a:spcAft>
              <a:buSzPts val="1300"/>
              <a:buNone/>
            </a:pPr>
            <a:r>
              <a:rPr lang="en-US" sz="2000" b="1" dirty="0"/>
              <a:t> JAMA 2017; 317  (14): 1451-1460</a:t>
            </a:r>
            <a:endParaRPr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a:t>It’s All In The Research</a:t>
            </a:r>
            <a:endParaRPr/>
          </a:p>
        </p:txBody>
      </p:sp>
      <p:sp>
        <p:nvSpPr>
          <p:cNvPr id="186" name="Google Shape;186;p27"/>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820"/>
              <a:buChar char="⬜"/>
            </a:pPr>
            <a:r>
              <a:rPr lang="en-US" dirty="0"/>
              <a:t>Another study shows that chiropractic spinal manipulative therapy CMT combined with standard medical care SMC offered significant advantages of decreased pain and improved function over SMC alone.</a:t>
            </a:r>
            <a:endParaRPr dirty="0"/>
          </a:p>
          <a:p>
            <a:pPr marL="137160" lvl="0" indent="0" algn="l" rtl="0">
              <a:spcBef>
                <a:spcPts val="560"/>
              </a:spcBef>
              <a:spcAft>
                <a:spcPts val="0"/>
              </a:spcAft>
              <a:buSzPts val="1820"/>
              <a:buNone/>
            </a:pPr>
            <a:endParaRPr dirty="0">
              <a:solidFill>
                <a:schemeClr val="bg1"/>
              </a:solidFill>
            </a:endParaRPr>
          </a:p>
          <a:p>
            <a:pPr marL="137160" lvl="0" indent="0" algn="ctr" rtl="0">
              <a:spcBef>
                <a:spcPts val="440"/>
              </a:spcBef>
              <a:spcAft>
                <a:spcPts val="0"/>
              </a:spcAft>
              <a:buSzPts val="1430"/>
              <a:buNone/>
            </a:pPr>
            <a:r>
              <a:rPr lang="en-US" sz="2200" b="1" dirty="0">
                <a:solidFill>
                  <a:schemeClr val="bg1"/>
                </a:solidFill>
              </a:rPr>
              <a:t>Adding chiropractic manipulative therapy to standard medical care for patients with acute low back pain: results </a:t>
            </a:r>
            <a:endParaRPr dirty="0">
              <a:solidFill>
                <a:schemeClr val="bg1"/>
              </a:solidFill>
            </a:endParaRPr>
          </a:p>
          <a:p>
            <a:pPr marL="137160" lvl="0" indent="0" algn="ctr" rtl="0">
              <a:spcBef>
                <a:spcPts val="440"/>
              </a:spcBef>
              <a:spcAft>
                <a:spcPts val="0"/>
              </a:spcAft>
              <a:buSzPts val="1430"/>
              <a:buNone/>
            </a:pPr>
            <a:r>
              <a:rPr lang="en-US" sz="2200" b="1" dirty="0">
                <a:solidFill>
                  <a:schemeClr val="bg1"/>
                </a:solidFill>
              </a:rPr>
              <a:t>of a pragmatic randomized comparative effectiveness study </a:t>
            </a:r>
            <a:endParaRPr dirty="0">
              <a:solidFill>
                <a:schemeClr val="bg1"/>
              </a:solidFill>
            </a:endParaRPr>
          </a:p>
          <a:p>
            <a:pPr marL="137160" lvl="0" indent="0" algn="ctr" rtl="0">
              <a:spcBef>
                <a:spcPts val="400"/>
              </a:spcBef>
              <a:spcAft>
                <a:spcPts val="0"/>
              </a:spcAft>
              <a:buSzPts val="1300"/>
              <a:buNone/>
            </a:pPr>
            <a:r>
              <a:rPr lang="en-US" sz="2000" b="1" dirty="0"/>
              <a:t>Spine 2013 (Apr 15); 38 (8): 627-34</a:t>
            </a:r>
            <a:endParaRPr dirty="0"/>
          </a:p>
          <a:p>
            <a:pPr marL="548640" lvl="0" indent="-295910" algn="l" rtl="0">
              <a:spcBef>
                <a:spcPts val="560"/>
              </a:spcBef>
              <a:spcAft>
                <a:spcPts val="0"/>
              </a:spcAft>
              <a:buSzPts val="182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a:t>It’s All In The Research</a:t>
            </a:r>
            <a:endParaRPr/>
          </a:p>
        </p:txBody>
      </p:sp>
      <p:sp>
        <p:nvSpPr>
          <p:cNvPr id="193" name="Google Shape;193;p28"/>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lnSpc>
                <a:spcPct val="90000"/>
              </a:lnSpc>
              <a:spcBef>
                <a:spcPts val="0"/>
              </a:spcBef>
              <a:spcAft>
                <a:spcPts val="0"/>
              </a:spcAft>
              <a:buSzPts val="1820"/>
              <a:buChar char="⬜"/>
            </a:pPr>
            <a:r>
              <a:rPr lang="en-US" dirty="0"/>
              <a:t>Another Study at Jordan Hospital in Massachusetts triaged patients into spinal care pathways.  Of 518 consecutive patients 83% were seen by chiropractors.  The average number of visits was 5.2 the average cost was $302. Mean VAS on intake was 6.2 on dismissal 1.9 and 95% of patients rated their care as excellent.</a:t>
            </a:r>
            <a:endParaRPr dirty="0"/>
          </a:p>
          <a:p>
            <a:pPr marL="137160" lvl="0" indent="0" algn="l" rtl="0">
              <a:lnSpc>
                <a:spcPct val="90000"/>
              </a:lnSpc>
              <a:spcBef>
                <a:spcPts val="400"/>
              </a:spcBef>
              <a:spcAft>
                <a:spcPts val="0"/>
              </a:spcAft>
              <a:buSzPts val="1300"/>
              <a:buNone/>
            </a:pPr>
            <a:endParaRPr sz="2000" dirty="0"/>
          </a:p>
          <a:p>
            <a:pPr marL="137160" lvl="0" indent="0" algn="ctr" rtl="0">
              <a:lnSpc>
                <a:spcPct val="90000"/>
              </a:lnSpc>
              <a:spcBef>
                <a:spcPts val="440"/>
              </a:spcBef>
              <a:spcAft>
                <a:spcPts val="0"/>
              </a:spcAft>
              <a:buSzPts val="1430"/>
              <a:buNone/>
            </a:pPr>
            <a:r>
              <a:rPr lang="en-US" sz="2200" b="1" u="sng" dirty="0">
                <a:solidFill>
                  <a:schemeClr val="bg1"/>
                </a:solidFill>
                <a:hlinkClick r:id="rId3">
                  <a:extLst>
                    <a:ext uri="{A12FA001-AC4F-418D-AE19-62706E023703}">
                      <ahyp:hlinkClr xmlns:ahyp="http://schemas.microsoft.com/office/drawing/2018/hyperlinkcolor" val="tx"/>
                    </a:ext>
                  </a:extLst>
                </a:hlinkClick>
              </a:rPr>
              <a:t>A hospital-based standardized spine care pathway: </a:t>
            </a:r>
            <a:endParaRPr dirty="0">
              <a:solidFill>
                <a:schemeClr val="bg1"/>
              </a:solidFill>
              <a:hlinkClick r:id="rId3">
                <a:extLst>
                  <a:ext uri="{A12FA001-AC4F-418D-AE19-62706E023703}">
                    <ahyp:hlinkClr xmlns:ahyp="http://schemas.microsoft.com/office/drawing/2018/hyperlinkcolor" val="tx"/>
                  </a:ext>
                </a:extLst>
              </a:hlinkClick>
            </a:endParaRPr>
          </a:p>
          <a:p>
            <a:pPr marL="137160" lvl="0" indent="0" algn="ctr" rtl="0">
              <a:lnSpc>
                <a:spcPct val="90000"/>
              </a:lnSpc>
              <a:spcBef>
                <a:spcPts val="440"/>
              </a:spcBef>
              <a:spcAft>
                <a:spcPts val="0"/>
              </a:spcAft>
              <a:buSzPts val="1430"/>
              <a:buNone/>
            </a:pPr>
            <a:r>
              <a:rPr lang="en-US" sz="2200" b="1" u="sng" dirty="0">
                <a:solidFill>
                  <a:schemeClr val="bg1"/>
                </a:solidFill>
                <a:hlinkClick r:id="rId3">
                  <a:extLst>
                    <a:ext uri="{A12FA001-AC4F-418D-AE19-62706E023703}">
                      <ahyp:hlinkClr xmlns:ahyp="http://schemas.microsoft.com/office/drawing/2018/hyperlinkcolor" val="tx"/>
                    </a:ext>
                  </a:extLst>
                </a:hlinkClick>
              </a:rPr>
              <a:t>report of a multidisciplinary, evidence-based process </a:t>
            </a:r>
            <a:endParaRPr dirty="0">
              <a:solidFill>
                <a:schemeClr val="bg1"/>
              </a:solidFill>
            </a:endParaRPr>
          </a:p>
          <a:p>
            <a:pPr marL="137160" lvl="0" indent="0" algn="ctr" rtl="0">
              <a:lnSpc>
                <a:spcPct val="90000"/>
              </a:lnSpc>
              <a:spcBef>
                <a:spcPts val="400"/>
              </a:spcBef>
              <a:spcAft>
                <a:spcPts val="0"/>
              </a:spcAft>
              <a:buSzPts val="1300"/>
              <a:buNone/>
            </a:pPr>
            <a:r>
              <a:rPr lang="en-US" sz="2000" b="1" dirty="0"/>
              <a:t>JMPT 2011 (Feb);  34 ( 2):  98-106</a:t>
            </a:r>
            <a:endParaRPr dirty="0"/>
          </a:p>
          <a:p>
            <a:pPr marL="548640" lvl="0" indent="-295910" algn="l" rtl="0">
              <a:lnSpc>
                <a:spcPct val="90000"/>
              </a:lnSpc>
              <a:spcBef>
                <a:spcPts val="560"/>
              </a:spcBef>
              <a:spcAft>
                <a:spcPts val="0"/>
              </a:spcAft>
              <a:buSzPts val="182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457200" y="2819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3690"/>
              <a:buFont typeface="Lucida Sans"/>
              <a:buNone/>
            </a:pPr>
            <a:r>
              <a:rPr lang="en-US" sz="3690"/>
              <a:t>If it’s all in the Research…. what does the Research suggest?</a:t>
            </a:r>
            <a:endParaRPr sz="3690"/>
          </a:p>
        </p:txBody>
      </p:sp>
      <p:sp>
        <p:nvSpPr>
          <p:cNvPr id="199" name="Google Shape;199;p29"/>
          <p:cNvSpPr txBox="1">
            <a:spLocks noGrp="1"/>
          </p:cNvSpPr>
          <p:nvPr>
            <p:ph type="body" idx="1"/>
          </p:nvPr>
        </p:nvSpPr>
        <p:spPr>
          <a:xfrm>
            <a:off x="457200" y="5715000"/>
            <a:ext cx="8229600" cy="411163"/>
          </a:xfrm>
          <a:prstGeom prst="rect">
            <a:avLst/>
          </a:prstGeom>
          <a:noFill/>
          <a:ln>
            <a:noFill/>
          </a:ln>
        </p:spPr>
        <p:txBody>
          <a:bodyPr spcFirstLastPara="1" wrap="square" lIns="91425" tIns="45700" rIns="91425" bIns="45700" anchor="t" anchorCtr="0">
            <a:noAutofit/>
          </a:bodyPr>
          <a:lstStyle/>
          <a:p>
            <a:pPr marL="548640" lvl="0" indent="-313245" algn="ctr" rtl="0">
              <a:lnSpc>
                <a:spcPct val="80000"/>
              </a:lnSpc>
              <a:spcBef>
                <a:spcPts val="0"/>
              </a:spcBef>
              <a:spcAft>
                <a:spcPts val="0"/>
              </a:spcAft>
              <a:buSzPts val="1547"/>
              <a:buNone/>
            </a:pPr>
            <a:endParaRPr sz="2380"/>
          </a:p>
          <a:p>
            <a:pPr marL="548640" lvl="0" indent="-313245" algn="ctr" rtl="0">
              <a:lnSpc>
                <a:spcPct val="80000"/>
              </a:lnSpc>
              <a:spcBef>
                <a:spcPts val="476"/>
              </a:spcBef>
              <a:spcAft>
                <a:spcPts val="0"/>
              </a:spcAft>
              <a:buSzPts val="1547"/>
              <a:buNone/>
            </a:pPr>
            <a:endParaRPr sz="238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a:t>The Research Speaks</a:t>
            </a:r>
            <a:endParaRPr/>
          </a:p>
        </p:txBody>
      </p:sp>
      <p:sp>
        <p:nvSpPr>
          <p:cNvPr id="206" name="Google Shape;206;p30"/>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lnSpc>
                <a:spcPct val="90000"/>
              </a:lnSpc>
              <a:spcBef>
                <a:spcPts val="0"/>
              </a:spcBef>
              <a:spcAft>
                <a:spcPts val="0"/>
              </a:spcAft>
              <a:buSzPts val="1820"/>
              <a:buChar char="⬜"/>
            </a:pPr>
            <a:r>
              <a:rPr lang="en-US" dirty="0"/>
              <a:t>For acute lower back pain</a:t>
            </a:r>
            <a:endParaRPr dirty="0"/>
          </a:p>
          <a:p>
            <a:pPr marL="548640" lvl="0" indent="-411480" algn="l" rtl="0">
              <a:lnSpc>
                <a:spcPct val="90000"/>
              </a:lnSpc>
              <a:spcBef>
                <a:spcPts val="560"/>
              </a:spcBef>
              <a:spcAft>
                <a:spcPts val="0"/>
              </a:spcAft>
              <a:buSzPts val="1820"/>
              <a:buChar char="⬜"/>
            </a:pPr>
            <a:r>
              <a:rPr lang="en-US" dirty="0"/>
              <a:t>6-12 sessions over a 2-4 weeks period achieves equivalent or superior results than other physical modalities, medication, education, or exercise for short, medium, and long term follow up.</a:t>
            </a:r>
            <a:endParaRPr dirty="0"/>
          </a:p>
          <a:p>
            <a:pPr marL="548640" lvl="0" indent="-295910" algn="l" rtl="0">
              <a:lnSpc>
                <a:spcPct val="90000"/>
              </a:lnSpc>
              <a:spcBef>
                <a:spcPts val="560"/>
              </a:spcBef>
              <a:spcAft>
                <a:spcPts val="0"/>
              </a:spcAft>
              <a:buSzPts val="1820"/>
              <a:buNone/>
            </a:pPr>
            <a:endParaRPr dirty="0"/>
          </a:p>
          <a:p>
            <a:pPr marL="137160" lvl="0" indent="0" algn="l" rtl="0">
              <a:lnSpc>
                <a:spcPct val="90000"/>
              </a:lnSpc>
              <a:spcBef>
                <a:spcPts val="320"/>
              </a:spcBef>
              <a:spcAft>
                <a:spcPts val="0"/>
              </a:spcAft>
              <a:buSzPts val="1040"/>
              <a:buNone/>
            </a:pPr>
            <a:endParaRPr sz="1600" dirty="0"/>
          </a:p>
          <a:p>
            <a:pPr marL="137160" lvl="0" indent="0" algn="ctr" rtl="0">
              <a:lnSpc>
                <a:spcPct val="90000"/>
              </a:lnSpc>
              <a:spcBef>
                <a:spcPts val="440"/>
              </a:spcBef>
              <a:spcAft>
                <a:spcPts val="0"/>
              </a:spcAft>
              <a:buSzPts val="1430"/>
              <a:buNone/>
            </a:pPr>
            <a:r>
              <a:rPr lang="en-US" sz="2200" b="1" u="sng" dirty="0">
                <a:solidFill>
                  <a:schemeClr val="bg1"/>
                </a:solidFill>
                <a:hlinkClick r:id="rId3">
                  <a:extLst>
                    <a:ext uri="{A12FA001-AC4F-418D-AE19-62706E023703}">
                      <ahyp:hlinkClr xmlns:ahyp="http://schemas.microsoft.com/office/drawing/2018/hyperlinkcolor" val="tx"/>
                    </a:ext>
                  </a:extLst>
                </a:hlinkClick>
              </a:rPr>
              <a:t>NASS Contemporary Concepts in Spine Care: </a:t>
            </a:r>
            <a:endParaRPr dirty="0">
              <a:solidFill>
                <a:schemeClr val="bg1"/>
              </a:solidFill>
              <a:hlinkClick r:id="rId3">
                <a:extLst>
                  <a:ext uri="{A12FA001-AC4F-418D-AE19-62706E023703}">
                    <ahyp:hlinkClr xmlns:ahyp="http://schemas.microsoft.com/office/drawing/2018/hyperlinkcolor" val="tx"/>
                  </a:ext>
                </a:extLst>
              </a:hlinkClick>
            </a:endParaRPr>
          </a:p>
          <a:p>
            <a:pPr marL="137160" lvl="0" indent="0" algn="ctr" rtl="0">
              <a:lnSpc>
                <a:spcPct val="90000"/>
              </a:lnSpc>
              <a:spcBef>
                <a:spcPts val="440"/>
              </a:spcBef>
              <a:spcAft>
                <a:spcPts val="0"/>
              </a:spcAft>
              <a:buSzPts val="1430"/>
              <a:buNone/>
            </a:pPr>
            <a:r>
              <a:rPr lang="en-US" sz="2200" b="1" u="sng" dirty="0">
                <a:solidFill>
                  <a:schemeClr val="bg1"/>
                </a:solidFill>
                <a:hlinkClick r:id="rId3">
                  <a:extLst>
                    <a:ext uri="{A12FA001-AC4F-418D-AE19-62706E023703}">
                      <ahyp:hlinkClr xmlns:ahyp="http://schemas.microsoft.com/office/drawing/2018/hyperlinkcolor" val="tx"/>
                    </a:ext>
                  </a:extLst>
                </a:hlinkClick>
              </a:rPr>
              <a:t>spinal manipulation therapy for acute low back pain</a:t>
            </a:r>
            <a:endParaRPr dirty="0">
              <a:solidFill>
                <a:schemeClr val="bg1"/>
              </a:solidFill>
            </a:endParaRPr>
          </a:p>
          <a:p>
            <a:pPr marL="137160" lvl="0" indent="0" algn="ctr" rtl="0">
              <a:lnSpc>
                <a:spcPct val="90000"/>
              </a:lnSpc>
              <a:spcBef>
                <a:spcPts val="400"/>
              </a:spcBef>
              <a:spcAft>
                <a:spcPts val="0"/>
              </a:spcAft>
              <a:buSzPts val="1300"/>
              <a:buNone/>
            </a:pPr>
            <a:r>
              <a:rPr lang="en-US" sz="2000" b="1" dirty="0"/>
              <a:t>Spine 2010 (Oct); 10  (10):  918-40</a:t>
            </a:r>
            <a:endParaRPr dirty="0"/>
          </a:p>
          <a:p>
            <a:pPr marL="548640" lvl="0" indent="-295910" algn="l" rtl="0">
              <a:lnSpc>
                <a:spcPct val="90000"/>
              </a:lnSpc>
              <a:spcBef>
                <a:spcPts val="560"/>
              </a:spcBef>
              <a:spcAft>
                <a:spcPts val="0"/>
              </a:spcAft>
              <a:buSzPts val="1820"/>
              <a:buNone/>
            </a:pPr>
            <a:endParaRPr dirty="0"/>
          </a:p>
          <a:p>
            <a:pPr marL="548640" lvl="0" indent="-295910" algn="l" rtl="0">
              <a:lnSpc>
                <a:spcPct val="90000"/>
              </a:lnSpc>
              <a:spcBef>
                <a:spcPts val="560"/>
              </a:spcBef>
              <a:spcAft>
                <a:spcPts val="0"/>
              </a:spcAft>
              <a:buSzPts val="182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a:t>The Research Speaks</a:t>
            </a:r>
            <a:endParaRPr/>
          </a:p>
        </p:txBody>
      </p:sp>
      <p:sp>
        <p:nvSpPr>
          <p:cNvPr id="212" name="Google Shape;212;p31"/>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820"/>
              <a:buChar char="⬜"/>
            </a:pPr>
            <a:r>
              <a:rPr lang="en-US"/>
              <a:t>For Chronic lower back pain spinal manipulation with the addition of lumbar stabilizing exercises is suggested.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457200" y="274638"/>
            <a:ext cx="8229600" cy="17065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3690"/>
              <a:buFont typeface="Lucida Sans"/>
              <a:buNone/>
            </a:pPr>
            <a:r>
              <a:rPr lang="en-US" sz="3690"/>
              <a:t>Chronic Lower back pain is the 3</a:t>
            </a:r>
            <a:r>
              <a:rPr lang="en-US" sz="3690" baseline="30000"/>
              <a:t>rd</a:t>
            </a:r>
            <a:r>
              <a:rPr lang="en-US" sz="3690"/>
              <a:t> most expensive medical condition to treat </a:t>
            </a:r>
            <a:endParaRPr sz="3690"/>
          </a:p>
        </p:txBody>
      </p:sp>
      <p:sp>
        <p:nvSpPr>
          <p:cNvPr id="96" name="Google Shape;96;p14"/>
          <p:cNvSpPr txBox="1">
            <a:spLocks noGrp="1"/>
          </p:cNvSpPr>
          <p:nvPr>
            <p:ph type="body" idx="1"/>
          </p:nvPr>
        </p:nvSpPr>
        <p:spPr>
          <a:xfrm>
            <a:off x="457200" y="2362200"/>
            <a:ext cx="8229600" cy="3763963"/>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SzPts val="1820"/>
              <a:buAutoNum type="arabicPeriod"/>
            </a:pPr>
            <a:r>
              <a:rPr lang="en-US" dirty="0"/>
              <a:t>Diabetes		$101.4 billion/year</a:t>
            </a:r>
            <a:endParaRPr dirty="0"/>
          </a:p>
          <a:p>
            <a:pPr marL="514350" lvl="0" indent="-514350" algn="l" rtl="0">
              <a:lnSpc>
                <a:spcPct val="90000"/>
              </a:lnSpc>
              <a:spcBef>
                <a:spcPts val="560"/>
              </a:spcBef>
              <a:spcAft>
                <a:spcPts val="0"/>
              </a:spcAft>
              <a:buSzPts val="1820"/>
              <a:buAutoNum type="arabicPeriod"/>
            </a:pPr>
            <a:r>
              <a:rPr lang="en-US" dirty="0"/>
              <a:t>Heart Disease		$88.1 billion/year</a:t>
            </a:r>
            <a:endParaRPr dirty="0"/>
          </a:p>
          <a:p>
            <a:pPr marL="514350" lvl="0" indent="-514350" algn="l" rtl="0">
              <a:lnSpc>
                <a:spcPct val="90000"/>
              </a:lnSpc>
              <a:spcBef>
                <a:spcPts val="560"/>
              </a:spcBef>
              <a:spcAft>
                <a:spcPts val="0"/>
              </a:spcAft>
              <a:buSzPts val="1820"/>
              <a:buAutoNum type="arabicPeriod"/>
            </a:pPr>
            <a:r>
              <a:rPr lang="en-US" dirty="0"/>
              <a:t>Chronic Lower Back  and neck pain  $87.6 billion/year</a:t>
            </a:r>
            <a:endParaRPr dirty="0"/>
          </a:p>
          <a:p>
            <a:pPr marL="514350" lvl="0" indent="-444182" algn="l" rtl="0">
              <a:lnSpc>
                <a:spcPct val="90000"/>
              </a:lnSpc>
              <a:spcBef>
                <a:spcPts val="340"/>
              </a:spcBef>
              <a:spcAft>
                <a:spcPts val="0"/>
              </a:spcAft>
              <a:buSzPts val="1105"/>
              <a:buNone/>
            </a:pPr>
            <a:endParaRPr sz="1700" dirty="0"/>
          </a:p>
          <a:p>
            <a:pPr marL="514350" lvl="0" indent="-398780" algn="l" rtl="0">
              <a:lnSpc>
                <a:spcPct val="90000"/>
              </a:lnSpc>
              <a:spcBef>
                <a:spcPts val="560"/>
              </a:spcBef>
              <a:spcAft>
                <a:spcPts val="0"/>
              </a:spcAft>
              <a:buSzPts val="1820"/>
              <a:buNone/>
            </a:pPr>
            <a:endParaRPr dirty="0"/>
          </a:p>
          <a:p>
            <a:pPr marL="514350" lvl="0" indent="-514350" algn="ctr" rtl="0">
              <a:lnSpc>
                <a:spcPct val="90000"/>
              </a:lnSpc>
              <a:spcBef>
                <a:spcPts val="480"/>
              </a:spcBef>
              <a:spcAft>
                <a:spcPts val="0"/>
              </a:spcAft>
              <a:buSzPts val="1560"/>
              <a:buNone/>
            </a:pPr>
            <a:r>
              <a:rPr lang="en-US" sz="2400" b="1" dirty="0"/>
              <a:t>U.S. Spending on Personal Healthcare </a:t>
            </a:r>
            <a:endParaRPr dirty="0"/>
          </a:p>
          <a:p>
            <a:pPr marL="514350" lvl="0" indent="-514350" algn="ctr" rtl="0">
              <a:lnSpc>
                <a:spcPct val="90000"/>
              </a:lnSpc>
              <a:spcBef>
                <a:spcPts val="480"/>
              </a:spcBef>
              <a:spcAft>
                <a:spcPts val="0"/>
              </a:spcAft>
              <a:buSzPts val="1560"/>
              <a:buNone/>
            </a:pPr>
            <a:r>
              <a:rPr lang="en-US" sz="2400" b="1" dirty="0"/>
              <a:t>and Public Health 1996-2013</a:t>
            </a:r>
            <a:endParaRPr dirty="0"/>
          </a:p>
          <a:p>
            <a:pPr marL="514350" lvl="0" indent="-514350" algn="ctr" rtl="0">
              <a:lnSpc>
                <a:spcPct val="90000"/>
              </a:lnSpc>
              <a:spcBef>
                <a:spcPts val="400"/>
              </a:spcBef>
              <a:spcAft>
                <a:spcPts val="0"/>
              </a:spcAft>
              <a:buSzPts val="1300"/>
              <a:buNone/>
            </a:pPr>
            <a:r>
              <a:rPr lang="en-US" sz="2000" b="1" dirty="0"/>
              <a:t>JAMA 2016; 316 (24): 2627-2646</a:t>
            </a:r>
            <a:endParaRPr dirty="0"/>
          </a:p>
          <a:p>
            <a:pPr marL="514350" lvl="0" indent="-514350" algn="l" rtl="0">
              <a:lnSpc>
                <a:spcPct val="90000"/>
              </a:lnSpc>
              <a:spcBef>
                <a:spcPts val="560"/>
              </a:spcBef>
              <a:spcAft>
                <a:spcPts val="0"/>
              </a:spcAft>
              <a:buSzPts val="1820"/>
              <a:buNone/>
            </a:pPr>
            <a:endParaRPr dirty="0"/>
          </a:p>
          <a:p>
            <a:pPr marL="514350" lvl="0" indent="-398780" algn="l" rtl="0">
              <a:lnSpc>
                <a:spcPct val="90000"/>
              </a:lnSpc>
              <a:spcBef>
                <a:spcPts val="560"/>
              </a:spcBef>
              <a:spcAft>
                <a:spcPts val="0"/>
              </a:spcAft>
              <a:buSzPts val="1820"/>
              <a:buNone/>
            </a:pPr>
            <a:endParaRPr dirty="0"/>
          </a:p>
          <a:p>
            <a:pPr marL="514350" lvl="0" indent="-514350" algn="l" rtl="0">
              <a:lnSpc>
                <a:spcPct val="90000"/>
              </a:lnSpc>
              <a:spcBef>
                <a:spcPts val="560"/>
              </a:spcBef>
              <a:spcAft>
                <a:spcPts val="0"/>
              </a:spcAft>
              <a:buSzPts val="1820"/>
              <a:buNone/>
            </a:pPr>
            <a:endParaRPr dirty="0"/>
          </a:p>
          <a:p>
            <a:pPr marL="514350" lvl="0" indent="-514350" algn="l" rtl="0">
              <a:lnSpc>
                <a:spcPct val="90000"/>
              </a:lnSpc>
              <a:spcBef>
                <a:spcPts val="560"/>
              </a:spcBef>
              <a:spcAft>
                <a:spcPts val="0"/>
              </a:spcAft>
              <a:buSzPts val="1820"/>
              <a:buNone/>
            </a:pPr>
            <a:endParaRPr dirty="0"/>
          </a:p>
          <a:p>
            <a:pPr marL="514350" lvl="0" indent="-398780" algn="l" rtl="0">
              <a:lnSpc>
                <a:spcPct val="90000"/>
              </a:lnSpc>
              <a:spcBef>
                <a:spcPts val="560"/>
              </a:spcBef>
              <a:spcAft>
                <a:spcPts val="0"/>
              </a:spcAft>
              <a:buSzPts val="182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a:t>The Research Speaks</a:t>
            </a:r>
            <a:endParaRPr/>
          </a:p>
        </p:txBody>
      </p:sp>
      <p:sp>
        <p:nvSpPr>
          <p:cNvPr id="218" name="Google Shape;218;p32"/>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820"/>
              <a:buChar char="⬜"/>
            </a:pPr>
            <a:r>
              <a:rPr lang="en-US"/>
              <a:t>Evidenced based care has been tied to increase Quality of Care.  </a:t>
            </a:r>
            <a:endParaRPr/>
          </a:p>
          <a:p>
            <a:pPr marL="548640" lvl="0" indent="-295910" algn="l" rtl="0">
              <a:spcBef>
                <a:spcPts val="560"/>
              </a:spcBef>
              <a:spcAft>
                <a:spcPts val="0"/>
              </a:spcAft>
              <a:buSzPts val="1820"/>
              <a:buNone/>
            </a:pPr>
            <a:endParaRPr/>
          </a:p>
          <a:p>
            <a:pPr marL="548640" lvl="0" indent="-411480" algn="l" rtl="0">
              <a:spcBef>
                <a:spcPts val="560"/>
              </a:spcBef>
              <a:spcAft>
                <a:spcPts val="0"/>
              </a:spcAft>
              <a:buSzPts val="1820"/>
              <a:buChar char="⬜"/>
            </a:pPr>
            <a:r>
              <a:rPr lang="en-US"/>
              <a:t>Increase Quality adds value to the service or plan.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a:t>Safety of Manipulation</a:t>
            </a:r>
            <a:endParaRPr/>
          </a:p>
        </p:txBody>
      </p:sp>
      <p:sp>
        <p:nvSpPr>
          <p:cNvPr id="225" name="Google Shape;225;p33"/>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820"/>
              <a:buChar char="⬜"/>
            </a:pPr>
            <a:r>
              <a:rPr lang="en-US" dirty="0"/>
              <a:t>One study suggests the rate of serious complications of spinal manipulation for lumbar disc herniation is 1 in 3.7 million</a:t>
            </a:r>
            <a:endParaRPr dirty="0"/>
          </a:p>
          <a:p>
            <a:pPr marL="548640" lvl="0" indent="-295910" algn="l" rtl="0">
              <a:spcBef>
                <a:spcPts val="560"/>
              </a:spcBef>
              <a:spcAft>
                <a:spcPts val="0"/>
              </a:spcAft>
              <a:buSzPts val="1820"/>
              <a:buNone/>
            </a:pPr>
            <a:endParaRPr lang="en-US" dirty="0"/>
          </a:p>
          <a:p>
            <a:pPr marL="548640" lvl="0" indent="-295910" algn="l" rtl="0">
              <a:spcBef>
                <a:spcPts val="560"/>
              </a:spcBef>
              <a:spcAft>
                <a:spcPts val="0"/>
              </a:spcAft>
              <a:buSzPts val="1820"/>
              <a:buNone/>
            </a:pPr>
            <a:endParaRPr dirty="0"/>
          </a:p>
          <a:p>
            <a:pPr marL="137160" lvl="0" indent="0" algn="l" rtl="0">
              <a:spcBef>
                <a:spcPts val="560"/>
              </a:spcBef>
              <a:spcAft>
                <a:spcPts val="0"/>
              </a:spcAft>
              <a:buSzPts val="1820"/>
              <a:buNone/>
            </a:pPr>
            <a:endParaRPr dirty="0"/>
          </a:p>
          <a:p>
            <a:pPr marL="137160" lvl="0" indent="0" algn="ctr" rtl="0">
              <a:spcBef>
                <a:spcPts val="440"/>
              </a:spcBef>
              <a:spcAft>
                <a:spcPts val="0"/>
              </a:spcAft>
              <a:buSzPts val="1430"/>
              <a:buNone/>
            </a:pPr>
            <a:r>
              <a:rPr lang="en-US" sz="2400" b="1" u="sng" dirty="0">
                <a:solidFill>
                  <a:schemeClr val="bg1"/>
                </a:solidFill>
                <a:hlinkClick r:id="rId3">
                  <a:extLst>
                    <a:ext uri="{A12FA001-AC4F-418D-AE19-62706E023703}">
                      <ahyp:hlinkClr xmlns:ahyp="http://schemas.microsoft.com/office/drawing/2018/hyperlinkcolor" val="tx"/>
                    </a:ext>
                  </a:extLst>
                </a:hlinkClick>
              </a:rPr>
              <a:t>Safety of spinal manipulation in the treatment of lumbar disk herniations: a systematic review and risk assessment</a:t>
            </a:r>
            <a:endParaRPr sz="3200" dirty="0">
              <a:solidFill>
                <a:schemeClr val="bg1"/>
              </a:solidFill>
            </a:endParaRPr>
          </a:p>
          <a:p>
            <a:pPr marL="137160" lvl="0" indent="0" algn="ctr" rtl="0">
              <a:spcBef>
                <a:spcPts val="400"/>
              </a:spcBef>
              <a:spcAft>
                <a:spcPts val="0"/>
              </a:spcAft>
              <a:buSzPts val="1300"/>
              <a:buNone/>
            </a:pPr>
            <a:r>
              <a:rPr lang="en-US" sz="2000" b="1" dirty="0"/>
              <a:t>JMPT 2004 (Mar);  27 (3):  197-210</a:t>
            </a:r>
            <a:endParaRPr dirty="0"/>
          </a:p>
          <a:p>
            <a:pPr marL="548640" lvl="0" indent="-295910" algn="l" rtl="0">
              <a:spcBef>
                <a:spcPts val="560"/>
              </a:spcBef>
              <a:spcAft>
                <a:spcPts val="0"/>
              </a:spcAft>
              <a:buSzPts val="182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dirty="0"/>
              <a:t>Stroke Incidence Exaggerated </a:t>
            </a:r>
            <a:endParaRPr dirty="0"/>
          </a:p>
        </p:txBody>
      </p:sp>
      <p:sp>
        <p:nvSpPr>
          <p:cNvPr id="232" name="Google Shape;232;p34"/>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683"/>
              <a:buChar char="⬜"/>
            </a:pPr>
            <a:r>
              <a:rPr lang="en-US" sz="2590" dirty="0"/>
              <a:t>The largest study to date on cervical manipulation (studying 100 million lives) adverse events was published in JMPT in 2009 and found that the risk of stroke following cervical manipulation was the same as that of visiting a PCP.  There theory is that the patient that presents to a provider was in the process of having a VAS.</a:t>
            </a:r>
            <a:endParaRPr dirty="0"/>
          </a:p>
          <a:p>
            <a:pPr marL="137160" lvl="0" indent="0" algn="l" rtl="0">
              <a:spcBef>
                <a:spcPts val="370"/>
              </a:spcBef>
              <a:spcAft>
                <a:spcPts val="0"/>
              </a:spcAft>
              <a:buSzPts val="1203"/>
              <a:buNone/>
            </a:pPr>
            <a:endParaRPr sz="1850" dirty="0"/>
          </a:p>
          <a:p>
            <a:pPr marL="137160" lvl="0" indent="0" algn="ctr" rtl="0">
              <a:spcBef>
                <a:spcPts val="407"/>
              </a:spcBef>
              <a:spcAft>
                <a:spcPts val="0"/>
              </a:spcAft>
              <a:buSzPts val="1323"/>
              <a:buNone/>
            </a:pPr>
            <a:r>
              <a:rPr lang="en-US" sz="2035" b="1" u="sng" dirty="0">
                <a:solidFill>
                  <a:schemeClr val="bg1"/>
                </a:solidFill>
                <a:hlinkClick r:id="rId3">
                  <a:extLst>
                    <a:ext uri="{A12FA001-AC4F-418D-AE19-62706E023703}">
                      <ahyp:hlinkClr xmlns:ahyp="http://schemas.microsoft.com/office/drawing/2018/hyperlinkcolor" val="tx"/>
                    </a:ext>
                  </a:extLst>
                </a:hlinkClick>
              </a:rPr>
              <a:t>Risk of vertebrobasilar stroke and chiropractic care: results of a </a:t>
            </a:r>
            <a:endParaRPr dirty="0">
              <a:solidFill>
                <a:schemeClr val="bg1"/>
              </a:solidFill>
              <a:hlinkClick r:id="rId3">
                <a:extLst>
                  <a:ext uri="{A12FA001-AC4F-418D-AE19-62706E023703}">
                    <ahyp:hlinkClr xmlns:ahyp="http://schemas.microsoft.com/office/drawing/2018/hyperlinkcolor" val="tx"/>
                  </a:ext>
                </a:extLst>
              </a:hlinkClick>
            </a:endParaRPr>
          </a:p>
          <a:p>
            <a:pPr marL="137160" lvl="0" indent="0" algn="ctr" rtl="0">
              <a:spcBef>
                <a:spcPts val="407"/>
              </a:spcBef>
              <a:spcAft>
                <a:spcPts val="0"/>
              </a:spcAft>
              <a:buSzPts val="1323"/>
              <a:buNone/>
            </a:pPr>
            <a:r>
              <a:rPr lang="en-US" sz="2035" b="1" u="sng" dirty="0">
                <a:solidFill>
                  <a:schemeClr val="bg1"/>
                </a:solidFill>
                <a:hlinkClick r:id="rId3">
                  <a:extLst>
                    <a:ext uri="{A12FA001-AC4F-418D-AE19-62706E023703}">
                      <ahyp:hlinkClr xmlns:ahyp="http://schemas.microsoft.com/office/drawing/2018/hyperlinkcolor" val="tx"/>
                    </a:ext>
                  </a:extLst>
                </a:hlinkClick>
              </a:rPr>
              <a:t>population-based case-control and case-crossover study</a:t>
            </a:r>
            <a:endParaRPr dirty="0">
              <a:solidFill>
                <a:schemeClr val="bg1"/>
              </a:solidFill>
            </a:endParaRPr>
          </a:p>
          <a:p>
            <a:pPr marL="137160" lvl="0" indent="0" algn="ctr" rtl="0">
              <a:spcBef>
                <a:spcPts val="370"/>
              </a:spcBef>
              <a:spcAft>
                <a:spcPts val="0"/>
              </a:spcAft>
              <a:buSzPts val="1203"/>
              <a:buNone/>
            </a:pPr>
            <a:r>
              <a:rPr lang="en-US" sz="1850" b="1" dirty="0"/>
              <a:t>JMPT 2009 (Feb 3);  2 (2 supplement):  S201-8</a:t>
            </a:r>
            <a:endParaRPr dirty="0"/>
          </a:p>
          <a:p>
            <a:pPr marL="548640" lvl="0" indent="-304577" algn="l" rtl="0">
              <a:spcBef>
                <a:spcPts val="518"/>
              </a:spcBef>
              <a:spcAft>
                <a:spcPts val="0"/>
              </a:spcAft>
              <a:buSzPts val="1683"/>
              <a:buNone/>
            </a:pPr>
            <a:endParaRPr sz="259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dirty="0"/>
              <a:t>Stroke Incidence Exaggerated </a:t>
            </a:r>
            <a:endParaRPr dirty="0"/>
          </a:p>
        </p:txBody>
      </p:sp>
      <p:sp>
        <p:nvSpPr>
          <p:cNvPr id="238" name="Google Shape;238;p35"/>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820"/>
              <a:buChar char="⬜"/>
            </a:pPr>
            <a:r>
              <a:rPr lang="en-US" dirty="0"/>
              <a:t>Most doctors of chiropractic pay less in malpractice insurance in a month than most people pay on their new model car insurance.</a:t>
            </a:r>
          </a:p>
          <a:p>
            <a:pPr marL="548640" lvl="0" indent="-411480" algn="l" rtl="0">
              <a:spcBef>
                <a:spcPts val="0"/>
              </a:spcBef>
              <a:spcAft>
                <a:spcPts val="0"/>
              </a:spcAft>
              <a:buSzPts val="1820"/>
              <a:buChar char="⬜"/>
            </a:pPr>
            <a:endParaRPr lang="en-US" dirty="0"/>
          </a:p>
          <a:p>
            <a:pPr marL="548640" lvl="0" indent="-411480" algn="l" rtl="0">
              <a:spcBef>
                <a:spcPts val="0"/>
              </a:spcBef>
              <a:spcAft>
                <a:spcPts val="0"/>
              </a:spcAft>
              <a:buSzPts val="1820"/>
              <a:buChar char="⬜"/>
            </a:pPr>
            <a:r>
              <a:rPr lang="en-US" dirty="0"/>
              <a:t> DCs have the lowest malpractice insurance charges of any profession that deals with spinal complaints.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a:t>Summary</a:t>
            </a:r>
            <a:endParaRPr/>
          </a:p>
        </p:txBody>
      </p:sp>
      <p:sp>
        <p:nvSpPr>
          <p:cNvPr id="244" name="Google Shape;244;p36"/>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820"/>
              <a:buChar char="⬜"/>
            </a:pPr>
            <a:r>
              <a:rPr lang="en-US"/>
              <a:t>Utilizing evidence-based chiropractic services can help reduce costs, improve outcomes, and add value to patients with acute and chronic lower back pain.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3690"/>
              <a:buFont typeface="Lucida Sans"/>
              <a:buNone/>
            </a:pPr>
            <a:r>
              <a:rPr lang="en-US" sz="3690"/>
              <a:t>USA spends about $250 billion a year on Chronic Back pain</a:t>
            </a:r>
            <a:endParaRPr sz="3690"/>
          </a:p>
        </p:txBody>
      </p:sp>
      <p:pic>
        <p:nvPicPr>
          <p:cNvPr id="103" name="Google Shape;103;p15" descr="gold.png"/>
          <p:cNvPicPr preferRelativeResize="0">
            <a:picLocks noGrp="1"/>
          </p:cNvPicPr>
          <p:nvPr>
            <p:ph type="body" idx="1"/>
          </p:nvPr>
        </p:nvPicPr>
        <p:blipFill rotWithShape="1">
          <a:blip r:embed="rId3">
            <a:alphaModFix/>
          </a:blip>
          <a:srcRect/>
          <a:stretch/>
        </p:blipFill>
        <p:spPr>
          <a:xfrm>
            <a:off x="1857376" y="2209798"/>
            <a:ext cx="5172074" cy="4019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3690"/>
              <a:buFont typeface="Lucida Sans"/>
              <a:buNone/>
            </a:pPr>
            <a:r>
              <a:rPr lang="en-US" sz="3690"/>
              <a:t>Lower Back pain is now the most disabling disease in the world</a:t>
            </a:r>
            <a:endParaRPr sz="3690"/>
          </a:p>
        </p:txBody>
      </p:sp>
      <p:sp>
        <p:nvSpPr>
          <p:cNvPr id="110" name="Google Shape;110;p16"/>
          <p:cNvSpPr txBox="1">
            <a:spLocks noGrp="1"/>
          </p:cNvSpPr>
          <p:nvPr>
            <p:ph type="body" idx="1"/>
          </p:nvPr>
        </p:nvSpPr>
        <p:spPr>
          <a:xfrm>
            <a:off x="457200" y="1600200"/>
            <a:ext cx="8229600" cy="470910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820"/>
              <a:buChar char="⬜"/>
            </a:pPr>
            <a:r>
              <a:rPr lang="en-US" dirty="0"/>
              <a:t>Lower back pain, neck pain, and arthritis affect 1.7 billion people around the world.  It is more debilitating than HIV/AIDS, all tropical diseases, the forces of war and nature, and all neurological conditions combined.</a:t>
            </a:r>
            <a:endParaRPr dirty="0"/>
          </a:p>
          <a:p>
            <a:pPr marL="548640" lvl="0" indent="-295910" algn="l" rtl="0">
              <a:spcBef>
                <a:spcPts val="560"/>
              </a:spcBef>
              <a:spcAft>
                <a:spcPts val="0"/>
              </a:spcAft>
              <a:buSzPts val="1820"/>
              <a:buNone/>
            </a:pPr>
            <a:endParaRPr dirty="0"/>
          </a:p>
          <a:p>
            <a:pPr marL="137160" lvl="0" indent="0" algn="ctr" rtl="0">
              <a:spcBef>
                <a:spcPts val="200"/>
              </a:spcBef>
              <a:spcAft>
                <a:spcPts val="0"/>
              </a:spcAft>
              <a:buSzPts val="650"/>
              <a:buNone/>
            </a:pPr>
            <a:endParaRPr sz="1000" dirty="0"/>
          </a:p>
          <a:p>
            <a:pPr marL="137160" lvl="0" indent="0" algn="ctr" rtl="0">
              <a:spcBef>
                <a:spcPts val="200"/>
              </a:spcBef>
              <a:spcAft>
                <a:spcPts val="0"/>
              </a:spcAft>
              <a:buSzPts val="650"/>
              <a:buNone/>
            </a:pPr>
            <a:endParaRPr sz="1000" b="1" dirty="0">
              <a:solidFill>
                <a:srgbClr val="CC0000"/>
              </a:solidFill>
            </a:endParaRPr>
          </a:p>
          <a:p>
            <a:pPr marL="137160" lvl="0" indent="0" algn="ctr" rtl="0">
              <a:spcBef>
                <a:spcPts val="440"/>
              </a:spcBef>
              <a:spcAft>
                <a:spcPts val="0"/>
              </a:spcAft>
              <a:buSzPts val="1430"/>
              <a:buNone/>
            </a:pPr>
            <a:r>
              <a:rPr lang="en-US" sz="2200" b="1" u="sng" dirty="0">
                <a:solidFill>
                  <a:schemeClr val="bg1"/>
                </a:solidFill>
                <a:hlinkClick r:id="rId3">
                  <a:extLst>
                    <a:ext uri="{A12FA001-AC4F-418D-AE19-62706E023703}">
                      <ahyp:hlinkClr xmlns:ahyp="http://schemas.microsoft.com/office/drawing/2018/hyperlinkcolor" val="tx"/>
                    </a:ext>
                  </a:extLst>
                </a:hlinkClick>
              </a:rPr>
              <a:t>What lower back pain is and why</a:t>
            </a:r>
          </a:p>
          <a:p>
            <a:pPr marL="137160" lvl="0" indent="0" algn="ctr" rtl="0">
              <a:spcBef>
                <a:spcPts val="440"/>
              </a:spcBef>
              <a:spcAft>
                <a:spcPts val="0"/>
              </a:spcAft>
              <a:buSzPts val="1430"/>
              <a:buNone/>
            </a:pPr>
            <a:r>
              <a:rPr lang="en-US" sz="2200" b="1" u="sng" dirty="0">
                <a:solidFill>
                  <a:schemeClr val="bg1"/>
                </a:solidFill>
                <a:hlinkClick r:id="rId3">
                  <a:extLst>
                    <a:ext uri="{A12FA001-AC4F-418D-AE19-62706E023703}">
                      <ahyp:hlinkClr xmlns:ahyp="http://schemas.microsoft.com/office/drawing/2018/hyperlinkcolor" val="tx"/>
                    </a:ext>
                  </a:extLst>
                </a:hlinkClick>
              </a:rPr>
              <a:t>we need to  pay attention</a:t>
            </a:r>
            <a:endParaRPr dirty="0">
              <a:solidFill>
                <a:schemeClr val="bg1"/>
              </a:solidFill>
            </a:endParaRPr>
          </a:p>
          <a:p>
            <a:pPr marL="137160" lvl="0" indent="0" algn="ctr" rtl="0">
              <a:spcBef>
                <a:spcPts val="400"/>
              </a:spcBef>
              <a:spcAft>
                <a:spcPts val="0"/>
              </a:spcAft>
              <a:buSzPts val="1300"/>
              <a:buNone/>
            </a:pPr>
            <a:r>
              <a:rPr lang="en-US" sz="2000" b="1" dirty="0"/>
              <a:t>Lancet special series March 21, 2018</a:t>
            </a:r>
            <a:endParaRPr dirty="0"/>
          </a:p>
          <a:p>
            <a:pPr marL="548640" lvl="0" indent="-295910" algn="l" rtl="0">
              <a:spcBef>
                <a:spcPts val="560"/>
              </a:spcBef>
              <a:spcAft>
                <a:spcPts val="0"/>
              </a:spcAft>
              <a:buSzPts val="182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a:t>$Costs$</a:t>
            </a:r>
            <a:endParaRPr/>
          </a:p>
        </p:txBody>
      </p:sp>
      <p:sp>
        <p:nvSpPr>
          <p:cNvPr id="117" name="Google Shape;117;p17"/>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683"/>
              <a:buChar char="⬜"/>
            </a:pPr>
            <a:r>
              <a:rPr lang="en-US" sz="2590" dirty="0"/>
              <a:t>6% of US adults sought care for back pain from 1998-2008</a:t>
            </a:r>
            <a:endParaRPr dirty="0"/>
          </a:p>
          <a:p>
            <a:pPr marL="548640" lvl="0" indent="-411480" algn="l" rtl="0">
              <a:spcBef>
                <a:spcPts val="518"/>
              </a:spcBef>
              <a:spcAft>
                <a:spcPts val="0"/>
              </a:spcAft>
              <a:buSzPts val="1683"/>
              <a:buChar char="⬜"/>
            </a:pPr>
            <a:r>
              <a:rPr lang="en-US" sz="2590" dirty="0"/>
              <a:t>The costs to treat has risen 94%.</a:t>
            </a:r>
            <a:endParaRPr dirty="0"/>
          </a:p>
          <a:p>
            <a:pPr marL="548640" lvl="0" indent="-411480" algn="l" rtl="0">
              <a:spcBef>
                <a:spcPts val="518"/>
              </a:spcBef>
              <a:spcAft>
                <a:spcPts val="0"/>
              </a:spcAft>
              <a:buSzPts val="1683"/>
              <a:buChar char="⬜"/>
            </a:pPr>
            <a:r>
              <a:rPr lang="en-US" sz="2590" dirty="0"/>
              <a:t>Most of the costs are due to specialty care</a:t>
            </a:r>
            <a:endParaRPr dirty="0"/>
          </a:p>
          <a:p>
            <a:pPr marL="548640" lvl="0" indent="-411480" algn="l" rtl="0">
              <a:spcBef>
                <a:spcPts val="518"/>
              </a:spcBef>
              <a:spcAft>
                <a:spcPts val="0"/>
              </a:spcAft>
              <a:buSzPts val="1683"/>
              <a:buChar char="⬜"/>
            </a:pPr>
            <a:r>
              <a:rPr lang="en-US" sz="2590" dirty="0"/>
              <a:t>Chiropractic and Physical therapy costs remained relatively stable during this time frame.</a:t>
            </a:r>
            <a:endParaRPr dirty="0"/>
          </a:p>
          <a:p>
            <a:pPr marL="137160" lvl="0" indent="0" algn="l" rtl="0">
              <a:spcBef>
                <a:spcPts val="518"/>
              </a:spcBef>
              <a:spcAft>
                <a:spcPts val="0"/>
              </a:spcAft>
              <a:buSzPts val="1683"/>
              <a:buNone/>
            </a:pPr>
            <a:endParaRPr sz="2590" dirty="0"/>
          </a:p>
          <a:p>
            <a:pPr marL="137160" lvl="0" indent="0" algn="ctr" rtl="0">
              <a:spcBef>
                <a:spcPts val="444"/>
              </a:spcBef>
              <a:spcAft>
                <a:spcPts val="0"/>
              </a:spcAft>
              <a:buSzPts val="1443"/>
              <a:buNone/>
            </a:pPr>
            <a:r>
              <a:rPr lang="en-US" sz="2220" b="1" u="sng" dirty="0">
                <a:solidFill>
                  <a:schemeClr val="bg1"/>
                </a:solidFill>
                <a:hlinkClick r:id="rId3">
                  <a:extLst>
                    <a:ext uri="{A12FA001-AC4F-418D-AE19-62706E023703}">
                      <ahyp:hlinkClr xmlns:ahyp="http://schemas.microsoft.com/office/drawing/2018/hyperlinkcolor" val="tx"/>
                    </a:ext>
                  </a:extLst>
                </a:hlinkClick>
              </a:rPr>
              <a:t>Where the United States spends its spine dollars: expenditures on different ambulatory services for the management of back and neck conditions</a:t>
            </a:r>
            <a:endParaRPr dirty="0">
              <a:solidFill>
                <a:schemeClr val="bg1"/>
              </a:solidFill>
            </a:endParaRPr>
          </a:p>
          <a:p>
            <a:pPr marL="137160" lvl="0" indent="0" algn="ctr" rtl="0">
              <a:spcBef>
                <a:spcPts val="407"/>
              </a:spcBef>
              <a:spcAft>
                <a:spcPts val="0"/>
              </a:spcAft>
              <a:buSzPts val="1323"/>
              <a:buNone/>
            </a:pPr>
            <a:r>
              <a:rPr lang="en-US" sz="2035" b="1" dirty="0"/>
              <a:t>Spine 2012 (Sept 1); 37 (19): 1693-701.</a:t>
            </a:r>
            <a:endParaRPr dirty="0"/>
          </a:p>
          <a:p>
            <a:pPr marL="548640" lvl="0" indent="-335121" algn="l" rtl="0">
              <a:spcBef>
                <a:spcPts val="370"/>
              </a:spcBef>
              <a:spcAft>
                <a:spcPts val="0"/>
              </a:spcAft>
              <a:buSzPts val="1203"/>
              <a:buNone/>
            </a:pPr>
            <a:endParaRPr sz="1850" b="1" dirty="0"/>
          </a:p>
          <a:p>
            <a:pPr marL="548640" lvl="0" indent="-369503" algn="l" rtl="0">
              <a:spcBef>
                <a:spcPts val="203"/>
              </a:spcBef>
              <a:spcAft>
                <a:spcPts val="0"/>
              </a:spcAft>
              <a:buSzPts val="661"/>
              <a:buNone/>
            </a:pPr>
            <a:endParaRPr sz="1017" dirty="0"/>
          </a:p>
          <a:p>
            <a:pPr marL="548640" lvl="0" indent="-304577" algn="l" rtl="0">
              <a:spcBef>
                <a:spcPts val="518"/>
              </a:spcBef>
              <a:spcAft>
                <a:spcPts val="0"/>
              </a:spcAft>
              <a:buSzPts val="1683"/>
              <a:buNone/>
            </a:pPr>
            <a:endParaRPr sz="259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a:t>Spine Related Diagnosis</a:t>
            </a:r>
            <a:endParaRPr/>
          </a:p>
        </p:txBody>
      </p:sp>
      <p:sp>
        <p:nvSpPr>
          <p:cNvPr id="124" name="Google Shape;124;p18"/>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683"/>
              <a:buChar char="⬜"/>
            </a:pPr>
            <a:r>
              <a:rPr lang="en-US" sz="2590" dirty="0"/>
              <a:t>If you are diagnosed with a spine problem, your average health care costs are almost double what someone </a:t>
            </a:r>
            <a:r>
              <a:rPr lang="en-US" sz="2590" b="1" u="sng" dirty="0"/>
              <a:t>without</a:t>
            </a:r>
            <a:r>
              <a:rPr lang="en-US" sz="2590" dirty="0"/>
              <a:t> a diagnosis of neck or back pain.</a:t>
            </a:r>
            <a:endParaRPr dirty="0"/>
          </a:p>
          <a:p>
            <a:pPr marL="548640" lvl="0" indent="-411480" algn="l" rtl="0">
              <a:spcBef>
                <a:spcPts val="518"/>
              </a:spcBef>
              <a:spcAft>
                <a:spcPts val="0"/>
              </a:spcAft>
              <a:buSzPts val="1683"/>
              <a:buChar char="⬜"/>
            </a:pPr>
            <a:r>
              <a:rPr lang="en-US" sz="2590" dirty="0"/>
              <a:t>Total healthcare cost w/back problems = $6,096</a:t>
            </a:r>
            <a:endParaRPr dirty="0"/>
          </a:p>
          <a:p>
            <a:pPr marL="548640" lvl="0" indent="-411480" algn="l" rtl="0">
              <a:spcBef>
                <a:spcPts val="518"/>
              </a:spcBef>
              <a:spcAft>
                <a:spcPts val="0"/>
              </a:spcAft>
              <a:buSzPts val="1683"/>
              <a:buChar char="⬜"/>
            </a:pPr>
            <a:r>
              <a:rPr lang="en-US" sz="2590" dirty="0"/>
              <a:t>Total costs without back diagnosis =  $3,516</a:t>
            </a:r>
            <a:endParaRPr dirty="0"/>
          </a:p>
          <a:p>
            <a:pPr marL="548640" lvl="0" indent="-411480" algn="l" rtl="0">
              <a:spcBef>
                <a:spcPts val="518"/>
              </a:spcBef>
              <a:spcAft>
                <a:spcPts val="0"/>
              </a:spcAft>
              <a:buSzPts val="1683"/>
              <a:buChar char="⬜"/>
            </a:pPr>
            <a:r>
              <a:rPr lang="en-US" sz="2590" dirty="0"/>
              <a:t>These increased costs were not associated with improved health status</a:t>
            </a:r>
            <a:endParaRPr dirty="0"/>
          </a:p>
          <a:p>
            <a:pPr marL="137160" lvl="0" indent="0" algn="l" rtl="0">
              <a:spcBef>
                <a:spcPts val="333"/>
              </a:spcBef>
              <a:spcAft>
                <a:spcPts val="0"/>
              </a:spcAft>
              <a:buSzPts val="1082"/>
              <a:buNone/>
            </a:pPr>
            <a:endParaRPr sz="1665" dirty="0">
              <a:solidFill>
                <a:srgbClr val="0000FF"/>
              </a:solidFill>
            </a:endParaRPr>
          </a:p>
          <a:p>
            <a:pPr marL="941832" lvl="3" indent="0" algn="ctr" rtl="0">
              <a:spcBef>
                <a:spcPts val="444"/>
              </a:spcBef>
              <a:spcAft>
                <a:spcPts val="0"/>
              </a:spcAft>
              <a:buSzPts val="2220"/>
              <a:buNone/>
            </a:pPr>
            <a:r>
              <a:rPr lang="en-US" sz="2220" b="1" u="sng" dirty="0">
                <a:solidFill>
                  <a:schemeClr val="bg1"/>
                </a:solidFill>
                <a:hlinkClick r:id="rId3">
                  <a:extLst>
                    <a:ext uri="{A12FA001-AC4F-418D-AE19-62706E023703}">
                      <ahyp:hlinkClr xmlns:ahyp="http://schemas.microsoft.com/office/drawing/2018/hyperlinkcolor" val="tx"/>
                    </a:ext>
                  </a:extLst>
                </a:hlinkClick>
              </a:rPr>
              <a:t>Expenditures and health status among adults </a:t>
            </a:r>
            <a:endParaRPr dirty="0">
              <a:solidFill>
                <a:schemeClr val="bg1"/>
              </a:solidFill>
              <a:hlinkClick r:id="rId3">
                <a:extLst>
                  <a:ext uri="{A12FA001-AC4F-418D-AE19-62706E023703}">
                    <ahyp:hlinkClr xmlns:ahyp="http://schemas.microsoft.com/office/drawing/2018/hyperlinkcolor" val="tx"/>
                  </a:ext>
                </a:extLst>
              </a:hlinkClick>
            </a:endParaRPr>
          </a:p>
          <a:p>
            <a:pPr marL="941832" lvl="3" indent="0" algn="ctr" rtl="0">
              <a:spcBef>
                <a:spcPts val="444"/>
              </a:spcBef>
              <a:spcAft>
                <a:spcPts val="0"/>
              </a:spcAft>
              <a:buSzPts val="2220"/>
              <a:buNone/>
            </a:pPr>
            <a:r>
              <a:rPr lang="en-US" sz="2220" b="1" u="sng" dirty="0">
                <a:solidFill>
                  <a:schemeClr val="bg1"/>
                </a:solidFill>
                <a:hlinkClick r:id="rId3">
                  <a:extLst>
                    <a:ext uri="{A12FA001-AC4F-418D-AE19-62706E023703}">
                      <ahyp:hlinkClr xmlns:ahyp="http://schemas.microsoft.com/office/drawing/2018/hyperlinkcolor" val="tx"/>
                    </a:ext>
                  </a:extLst>
                </a:hlinkClick>
              </a:rPr>
              <a:t>with back and neck problems</a:t>
            </a:r>
            <a:endParaRPr dirty="0">
              <a:solidFill>
                <a:schemeClr val="bg1"/>
              </a:solidFill>
            </a:endParaRPr>
          </a:p>
          <a:p>
            <a:pPr marL="941832" lvl="3" indent="0" algn="ctr" rtl="0">
              <a:spcBef>
                <a:spcPts val="407"/>
              </a:spcBef>
              <a:spcAft>
                <a:spcPts val="0"/>
              </a:spcAft>
              <a:buSzPts val="2035"/>
              <a:buNone/>
            </a:pPr>
            <a:r>
              <a:rPr lang="en-US" sz="2035" b="1" dirty="0"/>
              <a:t>JAMA 2008 (Jun 11); 299 (22): 2630</a:t>
            </a:r>
            <a:endParaRPr dirty="0"/>
          </a:p>
          <a:p>
            <a:pPr marL="548640" lvl="0" indent="-304577" algn="l" rtl="0">
              <a:spcBef>
                <a:spcPts val="518"/>
              </a:spcBef>
              <a:spcAft>
                <a:spcPts val="0"/>
              </a:spcAft>
              <a:buSzPts val="1683"/>
              <a:buNone/>
            </a:pPr>
            <a:endParaRPr sz="2590" dirty="0"/>
          </a:p>
          <a:p>
            <a:pPr marL="548640" lvl="0" indent="-304577" algn="l" rtl="0">
              <a:spcBef>
                <a:spcPts val="518"/>
              </a:spcBef>
              <a:spcAft>
                <a:spcPts val="0"/>
              </a:spcAft>
              <a:buSzPts val="1683"/>
              <a:buNone/>
            </a:pPr>
            <a:endParaRPr sz="259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3690"/>
              <a:buFont typeface="Lucida Sans"/>
              <a:buNone/>
            </a:pPr>
            <a:r>
              <a:rPr lang="en-US" sz="3690"/>
              <a:t>Is  More Treatment More Effective</a:t>
            </a:r>
            <a:endParaRPr sz="3690"/>
          </a:p>
        </p:txBody>
      </p:sp>
      <p:sp>
        <p:nvSpPr>
          <p:cNvPr id="131" name="Google Shape;131;p19"/>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lnSpc>
                <a:spcPct val="90000"/>
              </a:lnSpc>
              <a:spcBef>
                <a:spcPts val="0"/>
              </a:spcBef>
              <a:spcAft>
                <a:spcPts val="0"/>
              </a:spcAft>
              <a:buSzPts val="1820"/>
              <a:buChar char="⬜"/>
            </a:pPr>
            <a:r>
              <a:rPr lang="en-US" dirty="0"/>
              <a:t>Richard </a:t>
            </a:r>
            <a:r>
              <a:rPr lang="en-US" dirty="0" err="1"/>
              <a:t>Deyo</a:t>
            </a:r>
            <a:r>
              <a:rPr lang="en-US" dirty="0"/>
              <a:t>, orthopedic surgeon, reported in the Journal American Board of Family Medicine, 2008 states from the years 1997 to 2004 ESI increased over 600%, opioid prescriptions increased over 400%, MRI increased over 300%, and lower back surgery increased over 250%. While a the same time functional limitations and disability are on the rise. The utilization of chiropractic services did not change significantly over this time period.</a:t>
            </a:r>
            <a:endParaRPr dirty="0"/>
          </a:p>
          <a:p>
            <a:pPr marL="137160" lvl="0" indent="0" algn="ctr" rtl="0">
              <a:lnSpc>
                <a:spcPct val="90000"/>
              </a:lnSpc>
              <a:spcBef>
                <a:spcPts val="360"/>
              </a:spcBef>
              <a:spcAft>
                <a:spcPts val="0"/>
              </a:spcAft>
              <a:buSzPts val="1170"/>
              <a:buNone/>
            </a:pPr>
            <a:endParaRPr sz="1800" dirty="0"/>
          </a:p>
          <a:p>
            <a:pPr marL="137160" lvl="0" indent="0" algn="ctr" rtl="0">
              <a:lnSpc>
                <a:spcPct val="90000"/>
              </a:lnSpc>
              <a:spcBef>
                <a:spcPts val="400"/>
              </a:spcBef>
              <a:spcAft>
                <a:spcPts val="0"/>
              </a:spcAft>
              <a:buSzPts val="1300"/>
              <a:buNone/>
            </a:pPr>
            <a:r>
              <a:rPr lang="en-US" sz="2400" b="1" u="sng" dirty="0">
                <a:solidFill>
                  <a:schemeClr val="bg1"/>
                </a:solidFill>
                <a:hlinkClick r:id="rId3">
                  <a:extLst>
                    <a:ext uri="{A12FA001-AC4F-418D-AE19-62706E023703}">
                      <ahyp:hlinkClr xmlns:ahyp="http://schemas.microsoft.com/office/drawing/2018/hyperlinkcolor" val="tx"/>
                    </a:ext>
                  </a:extLst>
                </a:hlinkClick>
              </a:rPr>
              <a:t>J Am Fam Med 2009 (Jan); 22  (1):  62-8</a:t>
            </a:r>
            <a:endParaRPr sz="3200" dirty="0">
              <a:solidFill>
                <a:schemeClr val="bg1"/>
              </a:solidFill>
            </a:endParaRPr>
          </a:p>
          <a:p>
            <a:pPr marL="548640" lvl="0" indent="-366077" algn="l" rtl="0">
              <a:lnSpc>
                <a:spcPct val="90000"/>
              </a:lnSpc>
              <a:spcBef>
                <a:spcPts val="220"/>
              </a:spcBef>
              <a:spcAft>
                <a:spcPts val="0"/>
              </a:spcAft>
              <a:buSzPts val="715"/>
              <a:buNone/>
            </a:pPr>
            <a:endParaRPr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3690"/>
              <a:buFont typeface="Lucida Sans"/>
              <a:buNone/>
            </a:pPr>
            <a:r>
              <a:rPr lang="en-US" sz="3690"/>
              <a:t>Washington State Workers Compensation Study</a:t>
            </a:r>
            <a:endParaRPr sz="3690"/>
          </a:p>
        </p:txBody>
      </p:sp>
      <p:sp>
        <p:nvSpPr>
          <p:cNvPr id="138" name="Google Shape;138;p20"/>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lnSpc>
                <a:spcPct val="90000"/>
              </a:lnSpc>
              <a:spcBef>
                <a:spcPts val="0"/>
              </a:spcBef>
              <a:spcAft>
                <a:spcPts val="0"/>
              </a:spcAft>
              <a:buSzPts val="1683"/>
              <a:buChar char="⬜"/>
            </a:pPr>
            <a:r>
              <a:rPr lang="en-US" sz="2590" dirty="0"/>
              <a:t>In a Study on Washington State workers compensation claims if a patient saw a orthopedic surgeon first he/she had a 42.7% chance of having lower back surgery.  If the first person the injured worker saw was a DC he/she had a 1.5% chance of surgery</a:t>
            </a:r>
            <a:endParaRPr dirty="0"/>
          </a:p>
          <a:p>
            <a:pPr marL="137160" lvl="0" indent="0" algn="l" rtl="0">
              <a:lnSpc>
                <a:spcPct val="90000"/>
              </a:lnSpc>
              <a:spcBef>
                <a:spcPts val="518"/>
              </a:spcBef>
              <a:spcAft>
                <a:spcPts val="0"/>
              </a:spcAft>
              <a:buSzPts val="1683"/>
              <a:buNone/>
            </a:pPr>
            <a:endParaRPr sz="2590" dirty="0"/>
          </a:p>
          <a:p>
            <a:pPr marL="548640" lvl="0" indent="-304577" algn="l" rtl="0">
              <a:lnSpc>
                <a:spcPct val="90000"/>
              </a:lnSpc>
              <a:spcBef>
                <a:spcPts val="518"/>
              </a:spcBef>
              <a:spcAft>
                <a:spcPts val="0"/>
              </a:spcAft>
              <a:buSzPts val="1683"/>
              <a:buNone/>
            </a:pPr>
            <a:endParaRPr sz="2590" dirty="0">
              <a:solidFill>
                <a:schemeClr val="bg1"/>
              </a:solidFill>
            </a:endParaRPr>
          </a:p>
          <a:p>
            <a:pPr marL="137160" lvl="0" indent="0" algn="ctr" rtl="0">
              <a:lnSpc>
                <a:spcPct val="90000"/>
              </a:lnSpc>
              <a:spcBef>
                <a:spcPts val="444"/>
              </a:spcBef>
              <a:spcAft>
                <a:spcPts val="0"/>
              </a:spcAft>
              <a:buSzPts val="1443"/>
              <a:buNone/>
            </a:pPr>
            <a:r>
              <a:rPr lang="en-US" sz="2220" b="1" u="sng" dirty="0">
                <a:solidFill>
                  <a:schemeClr val="bg1"/>
                </a:solidFill>
                <a:hlinkClick r:id="rId3">
                  <a:extLst>
                    <a:ext uri="{A12FA001-AC4F-418D-AE19-62706E023703}">
                      <ahyp:hlinkClr xmlns:ahyp="http://schemas.microsoft.com/office/drawing/2018/hyperlinkcolor" val="tx"/>
                    </a:ext>
                  </a:extLst>
                </a:hlinkClick>
              </a:rPr>
              <a:t>Early Predictors of lumbar spine surgery </a:t>
            </a:r>
            <a:endParaRPr dirty="0">
              <a:solidFill>
                <a:schemeClr val="bg1"/>
              </a:solidFill>
              <a:hlinkClick r:id="rId3">
                <a:extLst>
                  <a:ext uri="{A12FA001-AC4F-418D-AE19-62706E023703}">
                    <ahyp:hlinkClr xmlns:ahyp="http://schemas.microsoft.com/office/drawing/2018/hyperlinkcolor" val="tx"/>
                  </a:ext>
                </a:extLst>
              </a:hlinkClick>
            </a:endParaRPr>
          </a:p>
          <a:p>
            <a:pPr marL="137160" lvl="0" indent="0" algn="ctr" rtl="0">
              <a:lnSpc>
                <a:spcPct val="90000"/>
              </a:lnSpc>
              <a:spcBef>
                <a:spcPts val="444"/>
              </a:spcBef>
              <a:spcAft>
                <a:spcPts val="0"/>
              </a:spcAft>
              <a:buSzPts val="1443"/>
              <a:buNone/>
            </a:pPr>
            <a:r>
              <a:rPr lang="en-US" sz="2220" b="1" u="sng" dirty="0">
                <a:solidFill>
                  <a:schemeClr val="bg1"/>
                </a:solidFill>
                <a:hlinkClick r:id="rId3">
                  <a:extLst>
                    <a:ext uri="{A12FA001-AC4F-418D-AE19-62706E023703}">
                      <ahyp:hlinkClr xmlns:ahyp="http://schemas.microsoft.com/office/drawing/2018/hyperlinkcolor" val="tx"/>
                    </a:ext>
                  </a:extLst>
                </a:hlinkClick>
              </a:rPr>
              <a:t>after occupational injury: results of a prospective </a:t>
            </a:r>
            <a:endParaRPr dirty="0">
              <a:solidFill>
                <a:schemeClr val="bg1"/>
              </a:solidFill>
              <a:hlinkClick r:id="rId3">
                <a:extLst>
                  <a:ext uri="{A12FA001-AC4F-418D-AE19-62706E023703}">
                    <ahyp:hlinkClr xmlns:ahyp="http://schemas.microsoft.com/office/drawing/2018/hyperlinkcolor" val="tx"/>
                  </a:ext>
                </a:extLst>
              </a:hlinkClick>
            </a:endParaRPr>
          </a:p>
          <a:p>
            <a:pPr marL="137160" lvl="0" indent="0" algn="ctr" rtl="0">
              <a:lnSpc>
                <a:spcPct val="90000"/>
              </a:lnSpc>
              <a:spcBef>
                <a:spcPts val="444"/>
              </a:spcBef>
              <a:spcAft>
                <a:spcPts val="0"/>
              </a:spcAft>
              <a:buSzPts val="1443"/>
              <a:buNone/>
            </a:pPr>
            <a:r>
              <a:rPr lang="en-US" sz="2220" b="1" u="sng" dirty="0">
                <a:solidFill>
                  <a:schemeClr val="bg1"/>
                </a:solidFill>
                <a:hlinkClick r:id="rId3">
                  <a:extLst>
                    <a:ext uri="{A12FA001-AC4F-418D-AE19-62706E023703}">
                      <ahyp:hlinkClr xmlns:ahyp="http://schemas.microsoft.com/office/drawing/2018/hyperlinkcolor" val="tx"/>
                    </a:ext>
                  </a:extLst>
                </a:hlinkClick>
              </a:rPr>
              <a:t>study of workers in Washington State</a:t>
            </a:r>
            <a:endParaRPr dirty="0">
              <a:solidFill>
                <a:schemeClr val="bg1"/>
              </a:solidFill>
            </a:endParaRPr>
          </a:p>
          <a:p>
            <a:pPr marL="137160" lvl="0" indent="0" algn="ctr" rtl="0">
              <a:lnSpc>
                <a:spcPct val="90000"/>
              </a:lnSpc>
              <a:spcBef>
                <a:spcPts val="370"/>
              </a:spcBef>
              <a:spcAft>
                <a:spcPts val="0"/>
              </a:spcAft>
              <a:buSzPts val="1203"/>
              <a:buNone/>
            </a:pPr>
            <a:r>
              <a:rPr lang="en-US" sz="1850" b="1" dirty="0"/>
              <a:t>Spine 2013 (May 15); 38( 11): 953-64</a:t>
            </a:r>
            <a:endParaRPr dirty="0"/>
          </a:p>
          <a:p>
            <a:pPr marL="548640" lvl="0" indent="-304577" algn="l" rtl="0">
              <a:lnSpc>
                <a:spcPct val="90000"/>
              </a:lnSpc>
              <a:spcBef>
                <a:spcPts val="518"/>
              </a:spcBef>
              <a:spcAft>
                <a:spcPts val="0"/>
              </a:spcAft>
              <a:buSzPts val="1683"/>
              <a:buNone/>
            </a:pPr>
            <a:endParaRPr sz="259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EAD594"/>
              </a:buClr>
              <a:buSzPts val="4100"/>
              <a:buFont typeface="Lucida Sans"/>
              <a:buNone/>
            </a:pPr>
            <a:r>
              <a:rPr lang="en-US"/>
              <a:t>Guidelines</a:t>
            </a:r>
            <a:endParaRPr/>
          </a:p>
        </p:txBody>
      </p:sp>
      <p:sp>
        <p:nvSpPr>
          <p:cNvPr id="145" name="Google Shape;145;p21"/>
          <p:cNvSpPr txBox="1">
            <a:spLocks noGrp="1"/>
          </p:cNvSpPr>
          <p:nvPr>
            <p:ph type="body" idx="1"/>
          </p:nvPr>
        </p:nvSpPr>
        <p:spPr>
          <a:xfrm>
            <a:off x="457200" y="1600200"/>
            <a:ext cx="8229600" cy="4709160"/>
          </a:xfrm>
          <a:prstGeom prst="rect">
            <a:avLst/>
          </a:prstGeom>
          <a:noFill/>
          <a:ln>
            <a:noFill/>
          </a:ln>
        </p:spPr>
        <p:txBody>
          <a:bodyPr spcFirstLastPara="1" wrap="square" lIns="91425" tIns="45700" rIns="91425" bIns="45700" anchor="t" anchorCtr="0">
            <a:noAutofit/>
          </a:bodyPr>
          <a:lstStyle/>
          <a:p>
            <a:pPr marL="548640" lvl="0" indent="-411480" algn="l" rtl="0">
              <a:spcBef>
                <a:spcPts val="0"/>
              </a:spcBef>
              <a:spcAft>
                <a:spcPts val="0"/>
              </a:spcAft>
              <a:buSzPts val="1820"/>
              <a:buChar char="⬜"/>
            </a:pPr>
            <a:r>
              <a:rPr lang="en-US" dirty="0"/>
              <a:t>Most major </a:t>
            </a:r>
            <a:r>
              <a:rPr lang="en-US" b="1" u="sng" dirty="0"/>
              <a:t>medical</a:t>
            </a:r>
            <a:r>
              <a:rPr lang="en-US" b="1" dirty="0"/>
              <a:t> </a:t>
            </a:r>
            <a:r>
              <a:rPr lang="en-US" dirty="0"/>
              <a:t>guidelines recommend spinal manipulative therapy as an early intervention for acute and chronic back pain.</a:t>
            </a:r>
            <a:endParaRPr dirty="0"/>
          </a:p>
          <a:p>
            <a:pPr marL="548640" lvl="0" indent="-295910" algn="l" rtl="0">
              <a:spcBef>
                <a:spcPts val="560"/>
              </a:spcBef>
              <a:spcAft>
                <a:spcPts val="0"/>
              </a:spcAft>
              <a:buSzPts val="1820"/>
              <a:buNone/>
            </a:pPr>
            <a:endParaRPr dirty="0"/>
          </a:p>
          <a:p>
            <a:pPr marL="548640" lvl="0" indent="-411480" algn="l" rtl="0">
              <a:spcBef>
                <a:spcPts val="480"/>
              </a:spcBef>
              <a:spcAft>
                <a:spcPts val="0"/>
              </a:spcAft>
              <a:buSzPts val="1560"/>
              <a:buChar char="⬜"/>
            </a:pPr>
            <a:r>
              <a:rPr lang="en-US" sz="2400" dirty="0"/>
              <a:t>Cochrane Database Syst Review 2011 (Feb 16)</a:t>
            </a:r>
            <a:endParaRPr dirty="0"/>
          </a:p>
          <a:p>
            <a:pPr marL="548640" lvl="0" indent="-411480" algn="l" rtl="0">
              <a:spcBef>
                <a:spcPts val="480"/>
              </a:spcBef>
              <a:spcAft>
                <a:spcPts val="0"/>
              </a:spcAft>
              <a:buClr>
                <a:schemeClr val="lt1"/>
              </a:buClr>
              <a:buSzPts val="1560"/>
              <a:buChar char="⬜"/>
            </a:pPr>
            <a:r>
              <a:rPr lang="en-US" sz="2400" u="sng" dirty="0">
                <a:solidFill>
                  <a:schemeClr val="bg1"/>
                </a:solidFill>
                <a:hlinkClick r:id="rId3">
                  <a:extLst>
                    <a:ext uri="{A12FA001-AC4F-418D-AE19-62706E023703}">
                      <ahyp:hlinkClr xmlns:ahyp="http://schemas.microsoft.com/office/drawing/2018/hyperlinkcolor" val="tx"/>
                    </a:ext>
                  </a:extLst>
                </a:hlinkClick>
              </a:rPr>
              <a:t>Spine J 2010 (Jun); 10 (6): 514-29</a:t>
            </a:r>
            <a:endParaRPr dirty="0">
              <a:solidFill>
                <a:schemeClr val="bg1"/>
              </a:solidFill>
            </a:endParaRPr>
          </a:p>
          <a:p>
            <a:pPr marL="548640" lvl="0" indent="-411480" algn="l" rtl="0">
              <a:spcBef>
                <a:spcPts val="480"/>
              </a:spcBef>
              <a:spcAft>
                <a:spcPts val="0"/>
              </a:spcAft>
              <a:buClr>
                <a:schemeClr val="lt1"/>
              </a:buClr>
              <a:buSzPts val="1560"/>
              <a:buChar char="⬜"/>
            </a:pPr>
            <a:r>
              <a:rPr lang="en-US" sz="2400" u="sng" dirty="0">
                <a:solidFill>
                  <a:schemeClr val="bg1"/>
                </a:solidFill>
                <a:hlinkClick r:id="rId4">
                  <a:extLst>
                    <a:ext uri="{A12FA001-AC4F-418D-AE19-62706E023703}">
                      <ahyp:hlinkClr xmlns:ahyp="http://schemas.microsoft.com/office/drawing/2018/hyperlinkcolor" val="tx"/>
                    </a:ext>
                  </a:extLst>
                </a:hlinkClick>
              </a:rPr>
              <a:t>Ann of Intern Med 2017 (Ap 4); 166 (7): 493-505</a:t>
            </a:r>
            <a:endParaRPr dirty="0">
              <a:solidFill>
                <a:schemeClr val="bg1"/>
              </a:solidFill>
            </a:endParaRPr>
          </a:p>
          <a:p>
            <a:pPr marL="548640" lvl="0" indent="-411480" algn="l" rtl="0">
              <a:spcBef>
                <a:spcPts val="480"/>
              </a:spcBef>
              <a:spcAft>
                <a:spcPts val="0"/>
              </a:spcAft>
              <a:buClr>
                <a:schemeClr val="lt1"/>
              </a:buClr>
              <a:buSzPts val="1560"/>
              <a:buChar char="⬜"/>
            </a:pPr>
            <a:r>
              <a:rPr lang="en-US" sz="2400" u="sng" dirty="0">
                <a:solidFill>
                  <a:schemeClr val="bg1"/>
                </a:solidFill>
                <a:hlinkClick r:id="rId5">
                  <a:extLst>
                    <a:ext uri="{A12FA001-AC4F-418D-AE19-62706E023703}">
                      <ahyp:hlinkClr xmlns:ahyp="http://schemas.microsoft.com/office/drawing/2018/hyperlinkcolor" val="tx"/>
                    </a:ext>
                  </a:extLst>
                </a:hlinkClick>
              </a:rPr>
              <a:t>Lancet, 2018 March 21 special edition</a:t>
            </a:r>
            <a:endParaRPr dirty="0">
              <a:solidFill>
                <a:schemeClr val="bg1"/>
              </a:solidFill>
            </a:endParaRPr>
          </a:p>
          <a:p>
            <a:pPr marL="137160" lvl="0" indent="0" algn="l" rtl="0">
              <a:spcBef>
                <a:spcPts val="360"/>
              </a:spcBef>
              <a:spcAft>
                <a:spcPts val="0"/>
              </a:spcAft>
              <a:buSzPts val="1170"/>
              <a:buNone/>
            </a:pPr>
            <a:endParaRPr sz="1800" dirty="0"/>
          </a:p>
          <a:p>
            <a:pPr marL="137160" lvl="0" indent="0" algn="l" rtl="0">
              <a:spcBef>
                <a:spcPts val="400"/>
              </a:spcBef>
              <a:spcAft>
                <a:spcPts val="0"/>
              </a:spcAft>
              <a:buSzPts val="1300"/>
              <a:buNone/>
            </a:pPr>
            <a:r>
              <a:rPr lang="en-US" sz="2000" b="1" dirty="0"/>
              <a:t>Research has also shown that when guidelines are followed patients get better faster at less cost and less disability.</a:t>
            </a:r>
            <a:endParaRPr dirty="0"/>
          </a:p>
          <a:p>
            <a:pPr marL="137160" lvl="0" indent="0" algn="l" rtl="0">
              <a:spcBef>
                <a:spcPts val="480"/>
              </a:spcBef>
              <a:spcAft>
                <a:spcPts val="0"/>
              </a:spcAft>
              <a:buSzPts val="1560"/>
              <a:buNone/>
            </a:pPr>
            <a:endParaRPr sz="2400" dirty="0"/>
          </a:p>
          <a:p>
            <a:pPr marL="548640" lvl="0" indent="-312420" algn="l" rtl="0">
              <a:spcBef>
                <a:spcPts val="480"/>
              </a:spcBef>
              <a:spcAft>
                <a:spcPts val="0"/>
              </a:spcAft>
              <a:buSzPts val="1560"/>
              <a:buNone/>
            </a:pPr>
            <a:endParaRPr sz="2400" dirty="0"/>
          </a:p>
        </p:txBody>
      </p:sp>
    </p:spTree>
  </p:cSld>
  <p:clrMapOvr>
    <a:masterClrMapping/>
  </p:clrMapOvr>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2103</Words>
  <Application>Microsoft Office PowerPoint</Application>
  <PresentationFormat>On-screen Show (4:3)</PresentationFormat>
  <Paragraphs>192</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Book Antiqua</vt:lpstr>
      <vt:lpstr>Lucida Sans</vt:lpstr>
      <vt:lpstr>Arial</vt:lpstr>
      <vt:lpstr>Calibri</vt:lpstr>
      <vt:lpstr>Noto Sans Symbols</vt:lpstr>
      <vt:lpstr>Apex</vt:lpstr>
      <vt:lpstr>EVIDENCE BASED CHIROPRACTIC CARE FOR LOWER BACK PAIN</vt:lpstr>
      <vt:lpstr>Chronic Lower back pain is the 3rd most expensive medical condition to treat </vt:lpstr>
      <vt:lpstr>USA spends about $250 billion a year on Chronic Back pain</vt:lpstr>
      <vt:lpstr>Lower Back pain is now the most disabling disease in the world</vt:lpstr>
      <vt:lpstr>$Costs$</vt:lpstr>
      <vt:lpstr>Spine Related Diagnosis</vt:lpstr>
      <vt:lpstr>Is  More Treatment More Effective</vt:lpstr>
      <vt:lpstr>Washington State Workers Compensation Study</vt:lpstr>
      <vt:lpstr>Guidelines</vt:lpstr>
      <vt:lpstr>Epidural steroid injections not effective for</vt:lpstr>
      <vt:lpstr>NSAID, Spinal Manipulation, Exercise</vt:lpstr>
      <vt:lpstr>Lumbar Spine Surgery</vt:lpstr>
      <vt:lpstr>It’s All In The Research</vt:lpstr>
      <vt:lpstr>It’s All In The Research</vt:lpstr>
      <vt:lpstr>It’s All In The Research</vt:lpstr>
      <vt:lpstr>It’s All In The Research</vt:lpstr>
      <vt:lpstr>If it’s all in the Research…. what does the Research suggest?</vt:lpstr>
      <vt:lpstr>The Research Speaks</vt:lpstr>
      <vt:lpstr>The Research Speaks</vt:lpstr>
      <vt:lpstr>The Research Speaks</vt:lpstr>
      <vt:lpstr>Safety of Manipulation</vt:lpstr>
      <vt:lpstr>Stroke Incidence Exaggerated </vt:lpstr>
      <vt:lpstr>Stroke Incidence Exaggerated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BASED CHIROPRACTIC CARE FOR LOWER BACK PAIN</dc:title>
  <dc:creator>Owner</dc:creator>
  <cp:lastModifiedBy>Frank M Painter</cp:lastModifiedBy>
  <cp:revision>12</cp:revision>
  <dcterms:modified xsi:type="dcterms:W3CDTF">2022-07-17T23:27:52Z</dcterms:modified>
</cp:coreProperties>
</file>